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57" r:id="rId5"/>
    <p:sldId id="259" r:id="rId6"/>
    <p:sldId id="286" r:id="rId7"/>
    <p:sldId id="283" r:id="rId8"/>
    <p:sldId id="260" r:id="rId9"/>
    <p:sldId id="261" r:id="rId10"/>
    <p:sldId id="287" r:id="rId11"/>
    <p:sldId id="262" r:id="rId12"/>
    <p:sldId id="263" r:id="rId13"/>
    <p:sldId id="288" r:id="rId14"/>
    <p:sldId id="265" r:id="rId15"/>
    <p:sldId id="266" r:id="rId16"/>
    <p:sldId id="284" r:id="rId17"/>
    <p:sldId id="291" r:id="rId18"/>
    <p:sldId id="264" r:id="rId19"/>
    <p:sldId id="285" r:id="rId20"/>
    <p:sldId id="290"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92"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1AB6"/>
    <a:srgbClr val="1AADB5"/>
    <a:srgbClr val="1B60BF"/>
    <a:srgbClr val="7922A7"/>
    <a:srgbClr val="BE1C83"/>
    <a:srgbClr val="FA9F1B"/>
    <a:srgbClr val="F47B20"/>
    <a:srgbClr val="EF4524"/>
    <a:srgbClr val="ED1E24"/>
    <a:srgbClr val="0093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19099-632F-45FC-988E-0867AB06FEC4}" v="79" dt="2023-04-09T11:10:34.9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58" autoAdjust="0"/>
    <p:restoredTop sz="94660"/>
  </p:normalViewPr>
  <p:slideViewPr>
    <p:cSldViewPr snapToGrid="0">
      <p:cViewPr varScale="1">
        <p:scale>
          <a:sx n="108" d="100"/>
          <a:sy n="108" d="100"/>
        </p:scale>
        <p:origin x="4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Nghiện rượu</cx:pt>
          <cx:pt idx="1">Bệnh thận</cx:pt>
          <cx:pt idx="2">Đột quỵ</cx:pt>
          <cx:pt idx="3">Ung thư da</cx:pt>
          <cx:pt idx="4">Bệnh hẽn xuyễn</cx:pt>
          <cx:pt idx="5">Bệnh tiểu đường</cx:pt>
          <cx:pt idx="6">Có vấn đề về đi lại</cx:pt>
          <cx:pt idx="7">Nghiện hút thuốc</cx:pt>
        </cx:lvl>
      </cx:strDim>
      <cx:numDim type="val">
        <cx:f>Sheet1!$B$2:$B$9</cx:f>
        <cx:lvl ptCount="8" formatCode="0%">
          <cx:pt idx="0">0.040000000000000001</cx:pt>
          <cx:pt idx="1">0.13</cx:pt>
          <cx:pt idx="2">0.16</cx:pt>
          <cx:pt idx="3">0.17999999999999999</cx:pt>
          <cx:pt idx="4">0.17999999999999999</cx:pt>
          <cx:pt idx="5">0.33000000000000002</cx:pt>
          <cx:pt idx="6">0.35999999999999999</cx:pt>
          <cx:pt idx="7">0.58999999999999997</cx:pt>
        </cx:lvl>
      </cx:numDim>
    </cx:data>
  </cx:chartData>
  <cx:chart>
    <cx:title pos="t" align="ctr" overlay="0">
      <cx:tx>
        <cx:rich>
          <a:bodyPr spcFirstLastPara="1" vertOverflow="ellipsis" horzOverflow="overflow" wrap="square" lIns="0" tIns="0" rIns="0" bIns="0" anchor="ctr" anchorCtr="1"/>
          <a:lstStyle/>
          <a:p>
            <a:pPr algn="ctr" rtl="0">
              <a:defRPr sz="2000" b="1">
                <a:latin typeface="Arial" panose="020B0604020202020204" pitchFamily="34" charset="0"/>
                <a:ea typeface="Arial" panose="020B0604020202020204" pitchFamily="34" charset="0"/>
                <a:cs typeface="Arial" panose="020B0604020202020204" pitchFamily="34" charset="0"/>
              </a:defRPr>
            </a:pPr>
            <a:r>
              <a:rPr lang="en-GB" sz="2000" b="1" i="0" u="none" strike="noStrike" baseline="0">
                <a:solidFill>
                  <a:prstClr val="black">
                    <a:lumMod val="65000"/>
                    <a:lumOff val="35000"/>
                  </a:prstClr>
                </a:solidFill>
                <a:latin typeface="Arial" panose="020B0604020202020204" pitchFamily="34" charset="0"/>
                <a:cs typeface="Arial" panose="020B0604020202020204" pitchFamily="34" charset="0"/>
              </a:rPr>
              <a:t>C</a:t>
            </a:r>
            <a:r>
              <a:rPr lang="en-US" sz="2000" b="1" i="0" u="none" strike="noStrike" baseline="0">
                <a:solidFill>
                  <a:prstClr val="black">
                    <a:lumMod val="65000"/>
                    <a:lumOff val="35000"/>
                  </a:prstClr>
                </a:solidFill>
                <a:latin typeface="Arial" panose="020B0604020202020204" pitchFamily="34" charset="0"/>
                <a:cs typeface="Arial" panose="020B0604020202020204" pitchFamily="34" charset="0"/>
              </a:rPr>
              <a:t>ác nguyên nhân dẫn đến bệnh tim chia theo mức độ </a:t>
            </a:r>
          </a:p>
        </cx:rich>
      </cx:tx>
    </cx:title>
    <cx:plotArea>
      <cx:plotAreaRegion>
        <cx:series layoutId="funnel" uniqueId="{38B2185D-EDA4-4BA0-8137-F30811AA8C50}">
          <cx:tx>
            <cx:txData>
              <cx:f>Sheet1!$B$1</cx:f>
              <cx:v>Series1</cx:v>
            </cx:txData>
          </cx:tx>
          <cx:dataPt idx="0">
            <cx:spPr>
              <a:solidFill>
                <a:srgbClr val="00B050"/>
              </a:solidFill>
            </cx:spPr>
          </cx:dataPt>
          <cx:dataPt idx="1">
            <cx:spPr>
              <a:solidFill>
                <a:srgbClr val="4472C4">
                  <a:lumMod val="60000"/>
                  <a:lumOff val="40000"/>
                </a:srgbClr>
              </a:solidFill>
            </cx:spPr>
          </cx:dataPt>
          <cx:dataPt idx="2">
            <cx:spPr>
              <a:solidFill>
                <a:srgbClr val="1AADB5"/>
              </a:solidFill>
            </cx:spPr>
          </cx:dataPt>
          <cx:dataPt idx="3">
            <cx:spPr>
              <a:solidFill>
                <a:srgbClr val="1B60BF"/>
              </a:solidFill>
            </cx:spPr>
          </cx:dataPt>
          <cx:dataPt idx="4">
            <cx:spPr>
              <a:solidFill>
                <a:srgbClr val="1B60BF"/>
              </a:solidFill>
            </cx:spPr>
          </cx:dataPt>
          <cx:dataPt idx="5">
            <cx:spPr>
              <a:solidFill>
                <a:srgbClr val="FA9F1B"/>
              </a:solidFill>
            </cx:spPr>
          </cx:dataPt>
          <cx:dataPt idx="6">
            <cx:spPr>
              <a:solidFill>
                <a:srgbClr val="F47B20"/>
              </a:solidFill>
            </cx:spPr>
          </cx:dataPt>
          <cx:dataPt idx="7">
            <cx:spPr>
              <a:solidFill>
                <a:srgbClr val="ED1E24"/>
              </a:solidFill>
            </cx:spPr>
          </cx:dataPt>
          <cx:dataLabels>
            <cx:txPr>
              <a:bodyPr spcFirstLastPara="1" vertOverflow="ellipsis" horzOverflow="overflow" wrap="square" lIns="0" tIns="0" rIns="0" bIns="0" anchor="ctr" anchorCtr="1"/>
              <a:lstStyle/>
              <a:p>
                <a:pPr algn="ctr" rtl="0">
                  <a:defRPr sz="2000">
                    <a:solidFill>
                      <a:schemeClr val="bg1"/>
                    </a:solidFill>
                    <a:latin typeface="Arial" panose="020B0604020202020204" pitchFamily="34" charset="0"/>
                    <a:ea typeface="Arial" panose="020B0604020202020204" pitchFamily="34" charset="0"/>
                    <a:cs typeface="Arial" panose="020B0604020202020204" pitchFamily="34" charset="0"/>
                  </a:defRPr>
                </a:pPr>
                <a:endParaRPr lang="en-US" sz="2000" b="0" i="0" u="none" strike="noStrike" baseline="0">
                  <a:solidFill>
                    <a:schemeClr val="bg1"/>
                  </a:solidFill>
                  <a:latin typeface="Arial" panose="020B0604020202020204" pitchFamily="34" charset="0"/>
                  <a:cs typeface="Arial" panose="020B0604020202020204" pitchFamily="34" charset="0"/>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2000" b="1">
                <a:latin typeface="Arial" panose="020B0604020202020204" pitchFamily="34" charset="0"/>
                <a:ea typeface="Arial" panose="020B0604020202020204" pitchFamily="34" charset="0"/>
                <a:cs typeface="Arial" panose="020B0604020202020204" pitchFamily="34" charset="0"/>
              </a:defRPr>
            </a:pPr>
            <a:endParaRPr lang="en-US" sz="2000" b="1" i="0" u="none" strike="noStrike" baseline="0">
              <a:solidFill>
                <a:prstClr val="black">
                  <a:lumMod val="65000"/>
                  <a:lumOff val="35000"/>
                </a:prstClr>
              </a:solidFill>
              <a:latin typeface="Arial" panose="020B0604020202020204" pitchFamily="34" charset="0"/>
              <a:cs typeface="Arial" panose="020B0604020202020204"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0BABF6-2C55-4DE4-B0A8-D13388C84E61}"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US"/>
        </a:p>
      </dgm:t>
    </dgm:pt>
    <dgm:pt modelId="{F0A632F6-A910-4F4B-8300-BC8A5F8C59BE}">
      <dgm:prSet phldrT="[Text]" custT="1"/>
      <dgm:spPr/>
      <dgm:t>
        <a:bodyPr/>
        <a:lstStyle/>
        <a:p>
          <a:r>
            <a:rPr lang="en-GB" sz="4800">
              <a:latin typeface="Arial" panose="020B0604020202020204" pitchFamily="34" charset="0"/>
              <a:cs typeface="Arial" panose="020B0604020202020204" pitchFamily="34" charset="0"/>
            </a:rPr>
            <a:t>Y TẾ</a:t>
          </a:r>
          <a:endParaRPr lang="en-US" sz="4800">
            <a:latin typeface="Arial" panose="020B0604020202020204" pitchFamily="34" charset="0"/>
            <a:cs typeface="Arial" panose="020B0604020202020204" pitchFamily="34" charset="0"/>
          </a:endParaRPr>
        </a:p>
      </dgm:t>
    </dgm:pt>
    <dgm:pt modelId="{C6BBF354-3390-4000-A884-3330208B6909}" type="parTrans" cxnId="{124A5A66-7803-4F86-8C67-1FE2E491A992}">
      <dgm:prSet/>
      <dgm:spPr/>
      <dgm:t>
        <a:bodyPr/>
        <a:lstStyle/>
        <a:p>
          <a:endParaRPr lang="en-US"/>
        </a:p>
      </dgm:t>
    </dgm:pt>
    <dgm:pt modelId="{EDD88521-5A9B-4C3D-AA35-F57C5F7333DB}" type="sibTrans" cxnId="{124A5A66-7803-4F86-8C67-1FE2E491A992}">
      <dgm:prSet/>
      <dgm:spPr/>
      <dgm:t>
        <a:bodyPr/>
        <a:lstStyle/>
        <a:p>
          <a:endParaRPr lang="en-US"/>
        </a:p>
      </dgm:t>
    </dgm:pt>
    <dgm:pt modelId="{EDC53928-4F71-4FC4-90EE-05AE681C2A88}">
      <dgm:prSet phldrT="[Text]" custT="1"/>
      <dgm:spPr/>
      <dgm:t>
        <a:bodyPr/>
        <a:lstStyle/>
        <a:p>
          <a:r>
            <a:rPr lang="en-GB" sz="1800">
              <a:latin typeface="Arial" panose="020B0604020202020204" pitchFamily="34" charset="0"/>
              <a:cs typeface="Arial" panose="020B0604020202020204" pitchFamily="34" charset="0"/>
            </a:rPr>
            <a:t>Phân tích hình ảnh y khoa</a:t>
          </a:r>
          <a:endParaRPr lang="en-US" sz="1800">
            <a:latin typeface="Arial" panose="020B0604020202020204" pitchFamily="34" charset="0"/>
            <a:cs typeface="Arial" panose="020B0604020202020204" pitchFamily="34" charset="0"/>
          </a:endParaRPr>
        </a:p>
      </dgm:t>
    </dgm:pt>
    <dgm:pt modelId="{3BE1BF0F-F5ED-4763-96B9-C6106604A496}" type="parTrans" cxnId="{FE16771B-1132-40B2-9D44-00322D255CCA}">
      <dgm:prSet/>
      <dgm:spPr/>
      <dgm:t>
        <a:bodyPr/>
        <a:lstStyle/>
        <a:p>
          <a:endParaRPr lang="en-US"/>
        </a:p>
      </dgm:t>
    </dgm:pt>
    <dgm:pt modelId="{07AF3AAE-F225-4CDD-95A8-68AB2B3FE6A4}" type="sibTrans" cxnId="{FE16771B-1132-40B2-9D44-00322D255CCA}">
      <dgm:prSet/>
      <dgm:spPr/>
      <dgm:t>
        <a:bodyPr/>
        <a:lstStyle/>
        <a:p>
          <a:endParaRPr lang="en-US"/>
        </a:p>
      </dgm:t>
    </dgm:pt>
    <dgm:pt modelId="{9AE9F2BC-0018-40B9-B102-F0A606B036A0}">
      <dgm:prSet phldrT="[Text]" custT="1"/>
      <dgm:spPr/>
      <dgm:t>
        <a:bodyPr/>
        <a:lstStyle/>
        <a:p>
          <a:r>
            <a:rPr lang="en-GB" sz="1800">
              <a:latin typeface="Arial" panose="020B0604020202020204" pitchFamily="34" charset="0"/>
              <a:cs typeface="Arial" panose="020B0604020202020204" pitchFamily="34" charset="0"/>
            </a:rPr>
            <a:t>Nghiên cứu di truyền học</a:t>
          </a:r>
          <a:endParaRPr lang="en-US" sz="1800">
            <a:latin typeface="Arial" panose="020B0604020202020204" pitchFamily="34" charset="0"/>
            <a:cs typeface="Arial" panose="020B0604020202020204" pitchFamily="34" charset="0"/>
          </a:endParaRPr>
        </a:p>
      </dgm:t>
    </dgm:pt>
    <dgm:pt modelId="{1A335E77-601A-403F-8393-C17D999D0CCE}" type="parTrans" cxnId="{803965FC-ED13-425E-8F0C-BA0406035591}">
      <dgm:prSet/>
      <dgm:spPr/>
      <dgm:t>
        <a:bodyPr/>
        <a:lstStyle/>
        <a:p>
          <a:endParaRPr lang="en-US"/>
        </a:p>
      </dgm:t>
    </dgm:pt>
    <dgm:pt modelId="{230EA6D5-D2F7-4ACA-991D-C6EF7EEF5B87}" type="sibTrans" cxnId="{803965FC-ED13-425E-8F0C-BA0406035591}">
      <dgm:prSet/>
      <dgm:spPr/>
      <dgm:t>
        <a:bodyPr/>
        <a:lstStyle/>
        <a:p>
          <a:endParaRPr lang="en-US"/>
        </a:p>
      </dgm:t>
    </dgm:pt>
    <dgm:pt modelId="{1653955E-598A-4C31-B854-3ECDF752A902}">
      <dgm:prSet phldrT="[Text]" custT="1"/>
      <dgm:spPr/>
      <dgm:t>
        <a:bodyPr/>
        <a:lstStyle/>
        <a:p>
          <a:r>
            <a:rPr lang="en-GB" sz="1800">
              <a:latin typeface="Arial" panose="020B0604020202020204" pitchFamily="34" charset="0"/>
              <a:cs typeface="Arial" panose="020B0604020202020204" pitchFamily="34" charset="0"/>
            </a:rPr>
            <a:t>Điều chế thuốc</a:t>
          </a:r>
          <a:endParaRPr lang="en-US" sz="1800">
            <a:latin typeface="Arial" panose="020B0604020202020204" pitchFamily="34" charset="0"/>
            <a:cs typeface="Arial" panose="020B0604020202020204" pitchFamily="34" charset="0"/>
          </a:endParaRPr>
        </a:p>
      </dgm:t>
    </dgm:pt>
    <dgm:pt modelId="{5C10D04F-F42F-4FB5-A0E3-37C8D3473BFE}" type="parTrans" cxnId="{93FA708C-2B41-4962-89D3-9EE9C9348EF9}">
      <dgm:prSet/>
      <dgm:spPr/>
      <dgm:t>
        <a:bodyPr/>
        <a:lstStyle/>
        <a:p>
          <a:endParaRPr lang="en-US"/>
        </a:p>
      </dgm:t>
    </dgm:pt>
    <dgm:pt modelId="{282109EE-68D7-4461-89E0-15138A37B34D}" type="sibTrans" cxnId="{93FA708C-2B41-4962-89D3-9EE9C9348EF9}">
      <dgm:prSet/>
      <dgm:spPr/>
      <dgm:t>
        <a:bodyPr/>
        <a:lstStyle/>
        <a:p>
          <a:endParaRPr lang="en-US"/>
        </a:p>
      </dgm:t>
    </dgm:pt>
    <dgm:pt modelId="{7A1620CD-C308-4D44-A302-3E8410EBD025}">
      <dgm:prSet phldrT="[Text]" custT="1"/>
      <dgm:spPr/>
      <dgm:t>
        <a:bodyPr/>
        <a:lstStyle/>
        <a:p>
          <a:r>
            <a:rPr lang="en-GB" sz="1800">
              <a:latin typeface="Arial" panose="020B0604020202020204" pitchFamily="34" charset="0"/>
              <a:cs typeface="Arial" panose="020B0604020202020204" pitchFamily="34" charset="0"/>
            </a:rPr>
            <a:t>Trợ lý sức khỏe</a:t>
          </a:r>
          <a:endParaRPr lang="en-US" sz="1800">
            <a:latin typeface="Arial" panose="020B0604020202020204" pitchFamily="34" charset="0"/>
            <a:cs typeface="Arial" panose="020B0604020202020204" pitchFamily="34" charset="0"/>
          </a:endParaRPr>
        </a:p>
      </dgm:t>
    </dgm:pt>
    <dgm:pt modelId="{590F8167-DF34-44C5-B734-75BE237145A0}" type="parTrans" cxnId="{6C6F39E8-13F7-401A-94E8-1265AF15BE63}">
      <dgm:prSet/>
      <dgm:spPr/>
      <dgm:t>
        <a:bodyPr/>
        <a:lstStyle/>
        <a:p>
          <a:endParaRPr lang="en-US"/>
        </a:p>
      </dgm:t>
    </dgm:pt>
    <dgm:pt modelId="{3ED6CF7A-1184-4D7E-A022-95EDBA4E1A57}" type="sibTrans" cxnId="{6C6F39E8-13F7-401A-94E8-1265AF15BE63}">
      <dgm:prSet/>
      <dgm:spPr/>
      <dgm:t>
        <a:bodyPr/>
        <a:lstStyle/>
        <a:p>
          <a:endParaRPr lang="en-US"/>
        </a:p>
      </dgm:t>
    </dgm:pt>
    <dgm:pt modelId="{B6D565B7-DB65-430C-B0F3-35B74621970B}">
      <dgm:prSet phldrT="[Text]" custT="1"/>
      <dgm:spPr/>
      <dgm:t>
        <a:bodyPr/>
        <a:lstStyle/>
        <a:p>
          <a:r>
            <a:rPr lang="en-GB" sz="1800">
              <a:latin typeface="Arial" panose="020B0604020202020204" pitchFamily="34" charset="0"/>
              <a:cs typeface="Arial" panose="020B0604020202020204" pitchFamily="34" charset="0"/>
            </a:rPr>
            <a:t>Phân tích và chẩn đoán bệnh</a:t>
          </a:r>
          <a:endParaRPr lang="en-US" sz="1800">
            <a:latin typeface="Arial" panose="020B0604020202020204" pitchFamily="34" charset="0"/>
            <a:cs typeface="Arial" panose="020B0604020202020204" pitchFamily="34" charset="0"/>
          </a:endParaRPr>
        </a:p>
      </dgm:t>
    </dgm:pt>
    <dgm:pt modelId="{1D663DF7-2045-4BD2-B17A-9A5E42A3936F}" type="sibTrans" cxnId="{E44A54E8-E67F-4BAE-9A47-624A9BD4F6F1}">
      <dgm:prSet/>
      <dgm:spPr/>
      <dgm:t>
        <a:bodyPr/>
        <a:lstStyle/>
        <a:p>
          <a:endParaRPr lang="en-US"/>
        </a:p>
      </dgm:t>
    </dgm:pt>
    <dgm:pt modelId="{77917C0C-D8B3-4401-8F88-A4DDD79FB367}" type="parTrans" cxnId="{E44A54E8-E67F-4BAE-9A47-624A9BD4F6F1}">
      <dgm:prSet/>
      <dgm:spPr/>
      <dgm:t>
        <a:bodyPr/>
        <a:lstStyle/>
        <a:p>
          <a:endParaRPr lang="en-US"/>
        </a:p>
      </dgm:t>
    </dgm:pt>
    <dgm:pt modelId="{8D72E949-EA17-4137-8712-1D39EB3F3B8B}" type="pres">
      <dgm:prSet presAssocID="{E90BABF6-2C55-4DE4-B0A8-D13388C84E61}" presName="Name0" presStyleCnt="0">
        <dgm:presLayoutVars>
          <dgm:chMax val="1"/>
          <dgm:chPref val="1"/>
          <dgm:dir/>
          <dgm:animOne val="branch"/>
          <dgm:animLvl val="lvl"/>
        </dgm:presLayoutVars>
      </dgm:prSet>
      <dgm:spPr/>
    </dgm:pt>
    <dgm:pt modelId="{6B426ECE-88D8-49D9-92F4-C565F6BD3998}" type="pres">
      <dgm:prSet presAssocID="{F0A632F6-A910-4F4B-8300-BC8A5F8C59BE}" presName="Parent" presStyleLbl="node0" presStyleIdx="0" presStyleCnt="1">
        <dgm:presLayoutVars>
          <dgm:chMax val="6"/>
          <dgm:chPref val="6"/>
        </dgm:presLayoutVars>
      </dgm:prSet>
      <dgm:spPr/>
    </dgm:pt>
    <dgm:pt modelId="{C15326DD-C6DC-4E7A-AEF6-FEDF8AA00E42}" type="pres">
      <dgm:prSet presAssocID="{EDC53928-4F71-4FC4-90EE-05AE681C2A88}" presName="Accent1" presStyleCnt="0"/>
      <dgm:spPr/>
    </dgm:pt>
    <dgm:pt modelId="{9AEA53FF-3BE0-412E-917E-46F458B20003}" type="pres">
      <dgm:prSet presAssocID="{EDC53928-4F71-4FC4-90EE-05AE681C2A88}" presName="Accent" presStyleLbl="bgShp" presStyleIdx="0" presStyleCnt="5"/>
      <dgm:spPr/>
    </dgm:pt>
    <dgm:pt modelId="{E47CB274-5479-4A38-AF7C-95384AE3CE69}" type="pres">
      <dgm:prSet presAssocID="{EDC53928-4F71-4FC4-90EE-05AE681C2A88}" presName="Child1" presStyleLbl="node1" presStyleIdx="0" presStyleCnt="5">
        <dgm:presLayoutVars>
          <dgm:chMax val="0"/>
          <dgm:chPref val="0"/>
          <dgm:bulletEnabled val="1"/>
        </dgm:presLayoutVars>
      </dgm:prSet>
      <dgm:spPr/>
    </dgm:pt>
    <dgm:pt modelId="{058FFA36-8DC1-4409-92A3-CA1FF5162B8F}" type="pres">
      <dgm:prSet presAssocID="{9AE9F2BC-0018-40B9-B102-F0A606B036A0}" presName="Accent2" presStyleCnt="0"/>
      <dgm:spPr/>
    </dgm:pt>
    <dgm:pt modelId="{DE392D8E-DBBC-4BA8-86BA-F1461959C5E2}" type="pres">
      <dgm:prSet presAssocID="{9AE9F2BC-0018-40B9-B102-F0A606B036A0}" presName="Accent" presStyleLbl="bgShp" presStyleIdx="1" presStyleCnt="5"/>
      <dgm:spPr/>
    </dgm:pt>
    <dgm:pt modelId="{47786DDE-2736-4912-899A-87A99A93FE1F}" type="pres">
      <dgm:prSet presAssocID="{9AE9F2BC-0018-40B9-B102-F0A606B036A0}" presName="Child2" presStyleLbl="node1" presStyleIdx="1" presStyleCnt="5">
        <dgm:presLayoutVars>
          <dgm:chMax val="0"/>
          <dgm:chPref val="0"/>
          <dgm:bulletEnabled val="1"/>
        </dgm:presLayoutVars>
      </dgm:prSet>
      <dgm:spPr/>
    </dgm:pt>
    <dgm:pt modelId="{C7526602-A7C2-47B6-8917-94B86ED2C92B}" type="pres">
      <dgm:prSet presAssocID="{1653955E-598A-4C31-B854-3ECDF752A902}" presName="Accent3" presStyleCnt="0"/>
      <dgm:spPr/>
    </dgm:pt>
    <dgm:pt modelId="{CB611F4E-F7DA-46D8-8BC0-B55706338100}" type="pres">
      <dgm:prSet presAssocID="{1653955E-598A-4C31-B854-3ECDF752A902}" presName="Accent" presStyleLbl="bgShp" presStyleIdx="2" presStyleCnt="5"/>
      <dgm:spPr/>
    </dgm:pt>
    <dgm:pt modelId="{7EDD8365-2523-47C5-B51C-7692659DE31E}" type="pres">
      <dgm:prSet presAssocID="{1653955E-598A-4C31-B854-3ECDF752A902}" presName="Child3" presStyleLbl="node1" presStyleIdx="2" presStyleCnt="5">
        <dgm:presLayoutVars>
          <dgm:chMax val="0"/>
          <dgm:chPref val="0"/>
          <dgm:bulletEnabled val="1"/>
        </dgm:presLayoutVars>
      </dgm:prSet>
      <dgm:spPr/>
    </dgm:pt>
    <dgm:pt modelId="{825CEA18-6437-427E-A511-0D81333AF1B3}" type="pres">
      <dgm:prSet presAssocID="{B6D565B7-DB65-430C-B0F3-35B74621970B}" presName="Accent4" presStyleCnt="0"/>
      <dgm:spPr/>
    </dgm:pt>
    <dgm:pt modelId="{4B9111DA-DA84-4CBA-AA8B-09A32AFF50B8}" type="pres">
      <dgm:prSet presAssocID="{B6D565B7-DB65-430C-B0F3-35B74621970B}" presName="Accent" presStyleLbl="bgShp" presStyleIdx="3" presStyleCnt="5"/>
      <dgm:spPr/>
    </dgm:pt>
    <dgm:pt modelId="{2E74FEE2-1D79-4BDD-90DB-AB16032E0BD7}" type="pres">
      <dgm:prSet presAssocID="{B6D565B7-DB65-430C-B0F3-35B74621970B}" presName="Child4" presStyleLbl="node1" presStyleIdx="3" presStyleCnt="5">
        <dgm:presLayoutVars>
          <dgm:chMax val="0"/>
          <dgm:chPref val="0"/>
          <dgm:bulletEnabled val="1"/>
        </dgm:presLayoutVars>
      </dgm:prSet>
      <dgm:spPr/>
    </dgm:pt>
    <dgm:pt modelId="{55B2AA3F-CB11-41D1-90D0-A10893F878A7}" type="pres">
      <dgm:prSet presAssocID="{7A1620CD-C308-4D44-A302-3E8410EBD025}" presName="Accent5" presStyleCnt="0"/>
      <dgm:spPr/>
    </dgm:pt>
    <dgm:pt modelId="{2751E2E6-F28F-469F-A2D6-128684D07FAF}" type="pres">
      <dgm:prSet presAssocID="{7A1620CD-C308-4D44-A302-3E8410EBD025}" presName="Accent" presStyleLbl="bgShp" presStyleIdx="4" presStyleCnt="5"/>
      <dgm:spPr/>
    </dgm:pt>
    <dgm:pt modelId="{18C60430-5613-4C2A-8F7C-BCEA22F1D610}" type="pres">
      <dgm:prSet presAssocID="{7A1620CD-C308-4D44-A302-3E8410EBD025}" presName="Child5" presStyleLbl="node1" presStyleIdx="4" presStyleCnt="5">
        <dgm:presLayoutVars>
          <dgm:chMax val="0"/>
          <dgm:chPref val="0"/>
          <dgm:bulletEnabled val="1"/>
        </dgm:presLayoutVars>
      </dgm:prSet>
      <dgm:spPr/>
    </dgm:pt>
  </dgm:ptLst>
  <dgm:cxnLst>
    <dgm:cxn modelId="{56877603-72C2-49FA-B9C6-1F6090EB8990}" type="presOf" srcId="{F0A632F6-A910-4F4B-8300-BC8A5F8C59BE}" destId="{6B426ECE-88D8-49D9-92F4-C565F6BD3998}" srcOrd="0" destOrd="0" presId="urn:microsoft.com/office/officeart/2011/layout/HexagonRadial"/>
    <dgm:cxn modelId="{52807914-7DFA-4748-9E75-045247FD207F}" type="presOf" srcId="{E90BABF6-2C55-4DE4-B0A8-D13388C84E61}" destId="{8D72E949-EA17-4137-8712-1D39EB3F3B8B}" srcOrd="0" destOrd="0" presId="urn:microsoft.com/office/officeart/2011/layout/HexagonRadial"/>
    <dgm:cxn modelId="{FE16771B-1132-40B2-9D44-00322D255CCA}" srcId="{F0A632F6-A910-4F4B-8300-BC8A5F8C59BE}" destId="{EDC53928-4F71-4FC4-90EE-05AE681C2A88}" srcOrd="0" destOrd="0" parTransId="{3BE1BF0F-F5ED-4763-96B9-C6106604A496}" sibTransId="{07AF3AAE-F225-4CDD-95A8-68AB2B3FE6A4}"/>
    <dgm:cxn modelId="{B9599422-A540-4154-A855-6D175349102D}" type="presOf" srcId="{EDC53928-4F71-4FC4-90EE-05AE681C2A88}" destId="{E47CB274-5479-4A38-AF7C-95384AE3CE69}" srcOrd="0" destOrd="0" presId="urn:microsoft.com/office/officeart/2011/layout/HexagonRadial"/>
    <dgm:cxn modelId="{7228093B-EE7A-4752-A91F-01F464D71D1E}" type="presOf" srcId="{1653955E-598A-4C31-B854-3ECDF752A902}" destId="{7EDD8365-2523-47C5-B51C-7692659DE31E}" srcOrd="0" destOrd="0" presId="urn:microsoft.com/office/officeart/2011/layout/HexagonRadial"/>
    <dgm:cxn modelId="{321E1A65-67D3-49F9-BFFA-DC5971AFB836}" type="presOf" srcId="{9AE9F2BC-0018-40B9-B102-F0A606B036A0}" destId="{47786DDE-2736-4912-899A-87A99A93FE1F}" srcOrd="0" destOrd="0" presId="urn:microsoft.com/office/officeart/2011/layout/HexagonRadial"/>
    <dgm:cxn modelId="{124A5A66-7803-4F86-8C67-1FE2E491A992}" srcId="{E90BABF6-2C55-4DE4-B0A8-D13388C84E61}" destId="{F0A632F6-A910-4F4B-8300-BC8A5F8C59BE}" srcOrd="0" destOrd="0" parTransId="{C6BBF354-3390-4000-A884-3330208B6909}" sibTransId="{EDD88521-5A9B-4C3D-AA35-F57C5F7333DB}"/>
    <dgm:cxn modelId="{153E9781-F812-4965-811A-E64958766C06}" type="presOf" srcId="{B6D565B7-DB65-430C-B0F3-35B74621970B}" destId="{2E74FEE2-1D79-4BDD-90DB-AB16032E0BD7}" srcOrd="0" destOrd="0" presId="urn:microsoft.com/office/officeart/2011/layout/HexagonRadial"/>
    <dgm:cxn modelId="{93FA708C-2B41-4962-89D3-9EE9C9348EF9}" srcId="{F0A632F6-A910-4F4B-8300-BC8A5F8C59BE}" destId="{1653955E-598A-4C31-B854-3ECDF752A902}" srcOrd="2" destOrd="0" parTransId="{5C10D04F-F42F-4FB5-A0E3-37C8D3473BFE}" sibTransId="{282109EE-68D7-4461-89E0-15138A37B34D}"/>
    <dgm:cxn modelId="{BBE5B6CC-394F-4BE7-B5D2-5F35D545C65C}" type="presOf" srcId="{7A1620CD-C308-4D44-A302-3E8410EBD025}" destId="{18C60430-5613-4C2A-8F7C-BCEA22F1D610}" srcOrd="0" destOrd="0" presId="urn:microsoft.com/office/officeart/2011/layout/HexagonRadial"/>
    <dgm:cxn modelId="{6C6F39E8-13F7-401A-94E8-1265AF15BE63}" srcId="{F0A632F6-A910-4F4B-8300-BC8A5F8C59BE}" destId="{7A1620CD-C308-4D44-A302-3E8410EBD025}" srcOrd="4" destOrd="0" parTransId="{590F8167-DF34-44C5-B734-75BE237145A0}" sibTransId="{3ED6CF7A-1184-4D7E-A022-95EDBA4E1A57}"/>
    <dgm:cxn modelId="{E44A54E8-E67F-4BAE-9A47-624A9BD4F6F1}" srcId="{F0A632F6-A910-4F4B-8300-BC8A5F8C59BE}" destId="{B6D565B7-DB65-430C-B0F3-35B74621970B}" srcOrd="3" destOrd="0" parTransId="{77917C0C-D8B3-4401-8F88-A4DDD79FB367}" sibTransId="{1D663DF7-2045-4BD2-B17A-9A5E42A3936F}"/>
    <dgm:cxn modelId="{803965FC-ED13-425E-8F0C-BA0406035591}" srcId="{F0A632F6-A910-4F4B-8300-BC8A5F8C59BE}" destId="{9AE9F2BC-0018-40B9-B102-F0A606B036A0}" srcOrd="1" destOrd="0" parTransId="{1A335E77-601A-403F-8393-C17D999D0CCE}" sibTransId="{230EA6D5-D2F7-4ACA-991D-C6EF7EEF5B87}"/>
    <dgm:cxn modelId="{2A9B2F5E-90E7-42E9-A25E-CECCFF67F485}" type="presParOf" srcId="{8D72E949-EA17-4137-8712-1D39EB3F3B8B}" destId="{6B426ECE-88D8-49D9-92F4-C565F6BD3998}" srcOrd="0" destOrd="0" presId="urn:microsoft.com/office/officeart/2011/layout/HexagonRadial"/>
    <dgm:cxn modelId="{58049F89-1B75-4F62-BD55-E280BDA0ED7D}" type="presParOf" srcId="{8D72E949-EA17-4137-8712-1D39EB3F3B8B}" destId="{C15326DD-C6DC-4E7A-AEF6-FEDF8AA00E42}" srcOrd="1" destOrd="0" presId="urn:microsoft.com/office/officeart/2011/layout/HexagonRadial"/>
    <dgm:cxn modelId="{ED488C85-AB61-4BF1-B80E-9926544F80F1}" type="presParOf" srcId="{C15326DD-C6DC-4E7A-AEF6-FEDF8AA00E42}" destId="{9AEA53FF-3BE0-412E-917E-46F458B20003}" srcOrd="0" destOrd="0" presId="urn:microsoft.com/office/officeart/2011/layout/HexagonRadial"/>
    <dgm:cxn modelId="{CFD35279-A70A-4F12-999C-BC3A4713B545}" type="presParOf" srcId="{8D72E949-EA17-4137-8712-1D39EB3F3B8B}" destId="{E47CB274-5479-4A38-AF7C-95384AE3CE69}" srcOrd="2" destOrd="0" presId="urn:microsoft.com/office/officeart/2011/layout/HexagonRadial"/>
    <dgm:cxn modelId="{AC061281-01CE-4B6E-B0A1-3EC174824D67}" type="presParOf" srcId="{8D72E949-EA17-4137-8712-1D39EB3F3B8B}" destId="{058FFA36-8DC1-4409-92A3-CA1FF5162B8F}" srcOrd="3" destOrd="0" presId="urn:microsoft.com/office/officeart/2011/layout/HexagonRadial"/>
    <dgm:cxn modelId="{9FF8B639-3629-43CB-ACF6-85BFB8157400}" type="presParOf" srcId="{058FFA36-8DC1-4409-92A3-CA1FF5162B8F}" destId="{DE392D8E-DBBC-4BA8-86BA-F1461959C5E2}" srcOrd="0" destOrd="0" presId="urn:microsoft.com/office/officeart/2011/layout/HexagonRadial"/>
    <dgm:cxn modelId="{23A1BE58-0151-4429-9F0A-677F71ED5241}" type="presParOf" srcId="{8D72E949-EA17-4137-8712-1D39EB3F3B8B}" destId="{47786DDE-2736-4912-899A-87A99A93FE1F}" srcOrd="4" destOrd="0" presId="urn:microsoft.com/office/officeart/2011/layout/HexagonRadial"/>
    <dgm:cxn modelId="{C27F6973-329C-4E1E-8B51-06C999402E90}" type="presParOf" srcId="{8D72E949-EA17-4137-8712-1D39EB3F3B8B}" destId="{C7526602-A7C2-47B6-8917-94B86ED2C92B}" srcOrd="5" destOrd="0" presId="urn:microsoft.com/office/officeart/2011/layout/HexagonRadial"/>
    <dgm:cxn modelId="{DE65839B-DBD9-4791-973F-D528D01B237E}" type="presParOf" srcId="{C7526602-A7C2-47B6-8917-94B86ED2C92B}" destId="{CB611F4E-F7DA-46D8-8BC0-B55706338100}" srcOrd="0" destOrd="0" presId="urn:microsoft.com/office/officeart/2011/layout/HexagonRadial"/>
    <dgm:cxn modelId="{E35FD69E-2F5F-4D4C-A3D3-539592F600D1}" type="presParOf" srcId="{8D72E949-EA17-4137-8712-1D39EB3F3B8B}" destId="{7EDD8365-2523-47C5-B51C-7692659DE31E}" srcOrd="6" destOrd="0" presId="urn:microsoft.com/office/officeart/2011/layout/HexagonRadial"/>
    <dgm:cxn modelId="{854EA8CC-BA08-4E8A-A523-4CC9D5722D03}" type="presParOf" srcId="{8D72E949-EA17-4137-8712-1D39EB3F3B8B}" destId="{825CEA18-6437-427E-A511-0D81333AF1B3}" srcOrd="7" destOrd="0" presId="urn:microsoft.com/office/officeart/2011/layout/HexagonRadial"/>
    <dgm:cxn modelId="{3B5A3FBE-5B91-477D-9A7A-7183513A6F63}" type="presParOf" srcId="{825CEA18-6437-427E-A511-0D81333AF1B3}" destId="{4B9111DA-DA84-4CBA-AA8B-09A32AFF50B8}" srcOrd="0" destOrd="0" presId="urn:microsoft.com/office/officeart/2011/layout/HexagonRadial"/>
    <dgm:cxn modelId="{640D5159-7B0A-45F9-8E24-0E6227F78A76}" type="presParOf" srcId="{8D72E949-EA17-4137-8712-1D39EB3F3B8B}" destId="{2E74FEE2-1D79-4BDD-90DB-AB16032E0BD7}" srcOrd="8" destOrd="0" presId="urn:microsoft.com/office/officeart/2011/layout/HexagonRadial"/>
    <dgm:cxn modelId="{31549AD6-CB3E-40DC-A7CA-B55D668866BD}" type="presParOf" srcId="{8D72E949-EA17-4137-8712-1D39EB3F3B8B}" destId="{55B2AA3F-CB11-41D1-90D0-A10893F878A7}" srcOrd="9" destOrd="0" presId="urn:microsoft.com/office/officeart/2011/layout/HexagonRadial"/>
    <dgm:cxn modelId="{589212C6-3A08-41C5-9EB1-F2F25DFD454C}" type="presParOf" srcId="{55B2AA3F-CB11-41D1-90D0-A10893F878A7}" destId="{2751E2E6-F28F-469F-A2D6-128684D07FAF}" srcOrd="0" destOrd="0" presId="urn:microsoft.com/office/officeart/2011/layout/HexagonRadial"/>
    <dgm:cxn modelId="{15D9BE61-841A-478B-8F75-7F9CCA9E530F}" type="presParOf" srcId="{8D72E949-EA17-4137-8712-1D39EB3F3B8B}" destId="{18C60430-5613-4C2A-8F7C-BCEA22F1D610}" srcOrd="10"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26ECE-88D8-49D9-92F4-C565F6BD3998}">
      <dsp:nvSpPr>
        <dsp:cNvPr id="0" name=""/>
        <dsp:cNvSpPr/>
      </dsp:nvSpPr>
      <dsp:spPr>
        <a:xfrm>
          <a:off x="3572331" y="1390519"/>
          <a:ext cx="1767410" cy="1528881"/>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GB" sz="4800" kern="1200">
              <a:latin typeface="Arial" panose="020B0604020202020204" pitchFamily="34" charset="0"/>
              <a:cs typeface="Arial" panose="020B0604020202020204" pitchFamily="34" charset="0"/>
            </a:rPr>
            <a:t>Y TẾ</a:t>
          </a:r>
          <a:endParaRPr lang="en-US" sz="4800" kern="1200">
            <a:latin typeface="Arial" panose="020B0604020202020204" pitchFamily="34" charset="0"/>
            <a:cs typeface="Arial" panose="020B0604020202020204" pitchFamily="34" charset="0"/>
          </a:endParaRPr>
        </a:p>
      </dsp:txBody>
      <dsp:txXfrm>
        <a:off x="3865216" y="1643876"/>
        <a:ext cx="1181640" cy="1022167"/>
      </dsp:txXfrm>
    </dsp:sp>
    <dsp:sp modelId="{DE392D8E-DBBC-4BA8-86BA-F1461959C5E2}">
      <dsp:nvSpPr>
        <dsp:cNvPr id="0" name=""/>
        <dsp:cNvSpPr/>
      </dsp:nvSpPr>
      <dsp:spPr>
        <a:xfrm>
          <a:off x="4679070" y="659052"/>
          <a:ext cx="666838" cy="57456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7CB274-5479-4A38-AF7C-95384AE3CE69}">
      <dsp:nvSpPr>
        <dsp:cNvPr id="0" name=""/>
        <dsp:cNvSpPr/>
      </dsp:nvSpPr>
      <dsp:spPr>
        <a:xfrm>
          <a:off x="3735135" y="0"/>
          <a:ext cx="1448380" cy="1253019"/>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latin typeface="Arial" panose="020B0604020202020204" pitchFamily="34" charset="0"/>
              <a:cs typeface="Arial" panose="020B0604020202020204" pitchFamily="34" charset="0"/>
            </a:rPr>
            <a:t>Phân tích hình ảnh y khoa</a:t>
          </a:r>
          <a:endParaRPr lang="en-US" sz="1800" kern="1200">
            <a:latin typeface="Arial" panose="020B0604020202020204" pitchFamily="34" charset="0"/>
            <a:cs typeface="Arial" panose="020B0604020202020204" pitchFamily="34" charset="0"/>
          </a:endParaRPr>
        </a:p>
      </dsp:txBody>
      <dsp:txXfrm>
        <a:off x="3975163" y="207652"/>
        <a:ext cx="968324" cy="837715"/>
      </dsp:txXfrm>
    </dsp:sp>
    <dsp:sp modelId="{CB611F4E-F7DA-46D8-8BC0-B55706338100}">
      <dsp:nvSpPr>
        <dsp:cNvPr id="0" name=""/>
        <dsp:cNvSpPr/>
      </dsp:nvSpPr>
      <dsp:spPr>
        <a:xfrm>
          <a:off x="5457322" y="1733192"/>
          <a:ext cx="666838" cy="57456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786DDE-2736-4912-899A-87A99A93FE1F}">
      <dsp:nvSpPr>
        <dsp:cNvPr id="0" name=""/>
        <dsp:cNvSpPr/>
      </dsp:nvSpPr>
      <dsp:spPr>
        <a:xfrm>
          <a:off x="5063468" y="770690"/>
          <a:ext cx="1448380" cy="1253019"/>
        </a:xfrm>
        <a:prstGeom prst="hexagon">
          <a:avLst>
            <a:gd name="adj" fmla="val 28570"/>
            <a:gd name="vf" fmla="val 11547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latin typeface="Arial" panose="020B0604020202020204" pitchFamily="34" charset="0"/>
              <a:cs typeface="Arial" panose="020B0604020202020204" pitchFamily="34" charset="0"/>
            </a:rPr>
            <a:t>Nghiên cứu di truyền học</a:t>
          </a:r>
          <a:endParaRPr lang="en-US" sz="1800" kern="1200">
            <a:latin typeface="Arial" panose="020B0604020202020204" pitchFamily="34" charset="0"/>
            <a:cs typeface="Arial" panose="020B0604020202020204" pitchFamily="34" charset="0"/>
          </a:endParaRPr>
        </a:p>
      </dsp:txBody>
      <dsp:txXfrm>
        <a:off x="5303496" y="978342"/>
        <a:ext cx="968324" cy="837715"/>
      </dsp:txXfrm>
    </dsp:sp>
    <dsp:sp modelId="{4B9111DA-DA84-4CBA-AA8B-09A32AFF50B8}">
      <dsp:nvSpPr>
        <dsp:cNvPr id="0" name=""/>
        <dsp:cNvSpPr/>
      </dsp:nvSpPr>
      <dsp:spPr>
        <a:xfrm>
          <a:off x="4916698" y="2945693"/>
          <a:ext cx="666838" cy="57456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DD8365-2523-47C5-B51C-7692659DE31E}">
      <dsp:nvSpPr>
        <dsp:cNvPr id="0" name=""/>
        <dsp:cNvSpPr/>
      </dsp:nvSpPr>
      <dsp:spPr>
        <a:xfrm>
          <a:off x="5063468" y="2285779"/>
          <a:ext cx="1448380" cy="1253019"/>
        </a:xfrm>
        <a:prstGeom prst="hexagon">
          <a:avLst>
            <a:gd name="adj" fmla="val 28570"/>
            <a:gd name="vf" fmla="val 11547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latin typeface="Arial" panose="020B0604020202020204" pitchFamily="34" charset="0"/>
              <a:cs typeface="Arial" panose="020B0604020202020204" pitchFamily="34" charset="0"/>
            </a:rPr>
            <a:t>Điều chế thuốc</a:t>
          </a:r>
          <a:endParaRPr lang="en-US" sz="1800" kern="1200">
            <a:latin typeface="Arial" panose="020B0604020202020204" pitchFamily="34" charset="0"/>
            <a:cs typeface="Arial" panose="020B0604020202020204" pitchFamily="34" charset="0"/>
          </a:endParaRPr>
        </a:p>
      </dsp:txBody>
      <dsp:txXfrm>
        <a:off x="5303496" y="2493431"/>
        <a:ext cx="968324" cy="837715"/>
      </dsp:txXfrm>
    </dsp:sp>
    <dsp:sp modelId="{2751E2E6-F28F-469F-A2D6-128684D07FAF}">
      <dsp:nvSpPr>
        <dsp:cNvPr id="0" name=""/>
        <dsp:cNvSpPr/>
      </dsp:nvSpPr>
      <dsp:spPr>
        <a:xfrm>
          <a:off x="3575620" y="3071556"/>
          <a:ext cx="666838" cy="57456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4FEE2-1D79-4BDD-90DB-AB16032E0BD7}">
      <dsp:nvSpPr>
        <dsp:cNvPr id="0" name=""/>
        <dsp:cNvSpPr/>
      </dsp:nvSpPr>
      <dsp:spPr>
        <a:xfrm>
          <a:off x="3735135" y="3057331"/>
          <a:ext cx="1448380" cy="1253019"/>
        </a:xfrm>
        <a:prstGeom prst="hexagon">
          <a:avLst>
            <a:gd name="adj" fmla="val 28570"/>
            <a:gd name="vf" fmla="val 11547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latin typeface="Arial" panose="020B0604020202020204" pitchFamily="34" charset="0"/>
              <a:cs typeface="Arial" panose="020B0604020202020204" pitchFamily="34" charset="0"/>
            </a:rPr>
            <a:t>Phân tích và chẩn đoán bệnh</a:t>
          </a:r>
          <a:endParaRPr lang="en-US" sz="1800" kern="1200">
            <a:latin typeface="Arial" panose="020B0604020202020204" pitchFamily="34" charset="0"/>
            <a:cs typeface="Arial" panose="020B0604020202020204" pitchFamily="34" charset="0"/>
          </a:endParaRPr>
        </a:p>
      </dsp:txBody>
      <dsp:txXfrm>
        <a:off x="3975163" y="3264983"/>
        <a:ext cx="968324" cy="837715"/>
      </dsp:txXfrm>
    </dsp:sp>
    <dsp:sp modelId="{18C60430-5613-4C2A-8F7C-BCEA22F1D610}">
      <dsp:nvSpPr>
        <dsp:cNvPr id="0" name=""/>
        <dsp:cNvSpPr/>
      </dsp:nvSpPr>
      <dsp:spPr>
        <a:xfrm>
          <a:off x="2400636" y="2286641"/>
          <a:ext cx="1448380" cy="1253019"/>
        </a:xfrm>
        <a:prstGeom prst="hexagon">
          <a:avLst>
            <a:gd name="adj" fmla="val 2857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latin typeface="Arial" panose="020B0604020202020204" pitchFamily="34" charset="0"/>
              <a:cs typeface="Arial" panose="020B0604020202020204" pitchFamily="34" charset="0"/>
            </a:rPr>
            <a:t>Trợ lý sức khỏe</a:t>
          </a:r>
          <a:endParaRPr lang="en-US" sz="1800" kern="1200">
            <a:latin typeface="Arial" panose="020B0604020202020204" pitchFamily="34" charset="0"/>
            <a:cs typeface="Arial" panose="020B0604020202020204" pitchFamily="34" charset="0"/>
          </a:endParaRPr>
        </a:p>
      </dsp:txBody>
      <dsp:txXfrm>
        <a:off x="2640664" y="2494293"/>
        <a:ext cx="968324" cy="837715"/>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38748-6EC0-4CA5-AFF3-1DD5B0DCBA76}" type="datetimeFigureOut">
              <a:rPr lang="en-US" smtClean="0"/>
              <a:t>6/7/23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F05C3-9333-447F-ADC7-289F172A0677}" type="slidenum">
              <a:rPr lang="en-US" smtClean="0"/>
              <a:t>‹#›</a:t>
            </a:fld>
            <a:endParaRPr lang="en-US"/>
          </a:p>
        </p:txBody>
      </p:sp>
    </p:spTree>
    <p:extLst>
      <p:ext uri="{BB962C8B-B14F-4D97-AF65-F5344CB8AC3E}">
        <p14:creationId xmlns:p14="http://schemas.microsoft.com/office/powerpoint/2010/main" val="1626835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1F05C3-9333-447F-ADC7-289F172A0677}" type="slidenum">
              <a:rPr lang="en-US" smtClean="0"/>
              <a:t>4</a:t>
            </a:fld>
            <a:endParaRPr lang="en-US"/>
          </a:p>
        </p:txBody>
      </p:sp>
    </p:spTree>
    <p:extLst>
      <p:ext uri="{BB962C8B-B14F-4D97-AF65-F5344CB8AC3E}">
        <p14:creationId xmlns:p14="http://schemas.microsoft.com/office/powerpoint/2010/main" val="90985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1F05C3-9333-447F-ADC7-289F172A0677}" type="slidenum">
              <a:rPr lang="en-US" smtClean="0"/>
              <a:t>5</a:t>
            </a:fld>
            <a:endParaRPr lang="en-US"/>
          </a:p>
        </p:txBody>
      </p:sp>
    </p:spTree>
    <p:extLst>
      <p:ext uri="{BB962C8B-B14F-4D97-AF65-F5344CB8AC3E}">
        <p14:creationId xmlns:p14="http://schemas.microsoft.com/office/powerpoint/2010/main" val="3155076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152A4-FA00-5550-D92E-CA5198A15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5A36A1-F8E8-646A-D433-B9EA3FE9DC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F5E80B-6A70-4314-5111-51DB9AB9A2CD}"/>
              </a:ext>
            </a:extLst>
          </p:cNvPr>
          <p:cNvSpPr>
            <a:spLocks noGrp="1"/>
          </p:cNvSpPr>
          <p:nvPr>
            <p:ph type="dt" sz="half" idx="10"/>
          </p:nvPr>
        </p:nvSpPr>
        <p:spPr/>
        <p:txBody>
          <a:bodyPr/>
          <a:lstStyle/>
          <a:p>
            <a:fld id="{1BAE2F5B-5672-4C4D-ABB4-E5CF2C0028B1}" type="datetimeFigureOut">
              <a:rPr lang="en-US" smtClean="0"/>
              <a:t>6/7/23</a:t>
            </a:fld>
            <a:endParaRPr lang="en-US"/>
          </a:p>
        </p:txBody>
      </p:sp>
      <p:sp>
        <p:nvSpPr>
          <p:cNvPr id="5" name="Footer Placeholder 4">
            <a:extLst>
              <a:ext uri="{FF2B5EF4-FFF2-40B4-BE49-F238E27FC236}">
                <a16:creationId xmlns:a16="http://schemas.microsoft.com/office/drawing/2014/main" id="{CC2CC5AA-9390-EBC8-609D-58669DAA2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6BE69-D4AB-3CD3-B8CC-2DBDA08F26D4}"/>
              </a:ext>
            </a:extLst>
          </p:cNvPr>
          <p:cNvSpPr>
            <a:spLocks noGrp="1"/>
          </p:cNvSpPr>
          <p:nvPr>
            <p:ph type="sldNum" sz="quarter" idx="12"/>
          </p:nvPr>
        </p:nvSpPr>
        <p:spPr/>
        <p:txBody>
          <a:bodyPr/>
          <a:lstStyle/>
          <a:p>
            <a:fld id="{A5E5E921-8331-4983-BAE9-F7D864B59A36}" type="slidenum">
              <a:rPr lang="en-US" smtClean="0"/>
              <a:t>‹#›</a:t>
            </a:fld>
            <a:endParaRPr lang="en-US"/>
          </a:p>
        </p:txBody>
      </p:sp>
    </p:spTree>
    <p:extLst>
      <p:ext uri="{BB962C8B-B14F-4D97-AF65-F5344CB8AC3E}">
        <p14:creationId xmlns:p14="http://schemas.microsoft.com/office/powerpoint/2010/main" val="410909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FA73-B525-3C09-C0CD-90B3357233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546538-5D44-A2BE-F89E-B7562E7A1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A8C2F9-60D3-1749-3CC2-EC72C5F6CFF7}"/>
              </a:ext>
            </a:extLst>
          </p:cNvPr>
          <p:cNvSpPr>
            <a:spLocks noGrp="1"/>
          </p:cNvSpPr>
          <p:nvPr>
            <p:ph type="dt" sz="half" idx="10"/>
          </p:nvPr>
        </p:nvSpPr>
        <p:spPr/>
        <p:txBody>
          <a:bodyPr/>
          <a:lstStyle/>
          <a:p>
            <a:fld id="{1BAE2F5B-5672-4C4D-ABB4-E5CF2C0028B1}" type="datetimeFigureOut">
              <a:rPr lang="en-US" smtClean="0"/>
              <a:t>6/7/23</a:t>
            </a:fld>
            <a:endParaRPr lang="en-US"/>
          </a:p>
        </p:txBody>
      </p:sp>
      <p:sp>
        <p:nvSpPr>
          <p:cNvPr id="5" name="Footer Placeholder 4">
            <a:extLst>
              <a:ext uri="{FF2B5EF4-FFF2-40B4-BE49-F238E27FC236}">
                <a16:creationId xmlns:a16="http://schemas.microsoft.com/office/drawing/2014/main" id="{6D971647-F7FE-C3E3-71E0-2F1A09472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2470E-15C8-DB54-4FA8-ADF9C2F1CFD3}"/>
              </a:ext>
            </a:extLst>
          </p:cNvPr>
          <p:cNvSpPr>
            <a:spLocks noGrp="1"/>
          </p:cNvSpPr>
          <p:nvPr>
            <p:ph type="sldNum" sz="quarter" idx="12"/>
          </p:nvPr>
        </p:nvSpPr>
        <p:spPr/>
        <p:txBody>
          <a:bodyPr/>
          <a:lstStyle/>
          <a:p>
            <a:fld id="{A5E5E921-8331-4983-BAE9-F7D864B59A36}" type="slidenum">
              <a:rPr lang="en-US" smtClean="0"/>
              <a:t>‹#›</a:t>
            </a:fld>
            <a:endParaRPr lang="en-US"/>
          </a:p>
        </p:txBody>
      </p:sp>
    </p:spTree>
    <p:extLst>
      <p:ext uri="{BB962C8B-B14F-4D97-AF65-F5344CB8AC3E}">
        <p14:creationId xmlns:p14="http://schemas.microsoft.com/office/powerpoint/2010/main" val="4019773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E88425-D6E4-FD34-BA01-16C602D3AA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299526-C25B-9162-2771-5BDB9A954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204E4-65AD-318D-9EE2-205AB83FE4DA}"/>
              </a:ext>
            </a:extLst>
          </p:cNvPr>
          <p:cNvSpPr>
            <a:spLocks noGrp="1"/>
          </p:cNvSpPr>
          <p:nvPr>
            <p:ph type="dt" sz="half" idx="10"/>
          </p:nvPr>
        </p:nvSpPr>
        <p:spPr/>
        <p:txBody>
          <a:bodyPr/>
          <a:lstStyle/>
          <a:p>
            <a:fld id="{1BAE2F5B-5672-4C4D-ABB4-E5CF2C0028B1}" type="datetimeFigureOut">
              <a:rPr lang="en-US" smtClean="0"/>
              <a:t>6/7/23</a:t>
            </a:fld>
            <a:endParaRPr lang="en-US"/>
          </a:p>
        </p:txBody>
      </p:sp>
      <p:sp>
        <p:nvSpPr>
          <p:cNvPr id="5" name="Footer Placeholder 4">
            <a:extLst>
              <a:ext uri="{FF2B5EF4-FFF2-40B4-BE49-F238E27FC236}">
                <a16:creationId xmlns:a16="http://schemas.microsoft.com/office/drawing/2014/main" id="{70016322-26B6-159B-0FF4-25AF9A5A3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86FDC-27A7-6ECA-AA5E-9C7DA035D2C9}"/>
              </a:ext>
            </a:extLst>
          </p:cNvPr>
          <p:cNvSpPr>
            <a:spLocks noGrp="1"/>
          </p:cNvSpPr>
          <p:nvPr>
            <p:ph type="sldNum" sz="quarter" idx="12"/>
          </p:nvPr>
        </p:nvSpPr>
        <p:spPr/>
        <p:txBody>
          <a:bodyPr/>
          <a:lstStyle/>
          <a:p>
            <a:fld id="{A5E5E921-8331-4983-BAE9-F7D864B59A36}" type="slidenum">
              <a:rPr lang="en-US" smtClean="0"/>
              <a:t>‹#›</a:t>
            </a:fld>
            <a:endParaRPr lang="en-US"/>
          </a:p>
        </p:txBody>
      </p:sp>
    </p:spTree>
    <p:extLst>
      <p:ext uri="{BB962C8B-B14F-4D97-AF65-F5344CB8AC3E}">
        <p14:creationId xmlns:p14="http://schemas.microsoft.com/office/powerpoint/2010/main" val="3219076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22F5-198F-DA24-B3C9-1B9E6944FADD}"/>
              </a:ext>
            </a:extLst>
          </p:cNvPr>
          <p:cNvSpPr>
            <a:spLocks noGrp="1"/>
          </p:cNvSpPr>
          <p:nvPr>
            <p:ph type="title"/>
          </p:nvPr>
        </p:nvSpPr>
        <p:spPr>
          <a:xfrm>
            <a:off x="1448980" y="53398"/>
            <a:ext cx="8564758" cy="1325563"/>
          </a:xfrm>
        </p:spPr>
        <p:txBody>
          <a:bodyPr>
            <a:normAutofit/>
          </a:bodyPr>
          <a:lstStyle>
            <a:lvl1pPr algn="ctr">
              <a:defRPr sz="3500" b="1">
                <a:solidFill>
                  <a:srgbClr val="FF000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30FC7D8-DB97-56B2-B88F-01E2E836DE04}"/>
              </a:ext>
            </a:extLst>
          </p:cNvPr>
          <p:cNvSpPr>
            <a:spLocks noGrp="1"/>
          </p:cNvSpPr>
          <p:nvPr>
            <p:ph idx="1"/>
          </p:nvPr>
        </p:nvSpPr>
        <p:spPr>
          <a:xfrm>
            <a:off x="838200" y="1423830"/>
            <a:ext cx="10515600" cy="4351338"/>
          </a:xfrm>
        </p:spPr>
        <p:txBody>
          <a:bodyPr/>
          <a:lstStyle>
            <a:lvl1pPr marL="0" indent="0">
              <a:lnSpc>
                <a:spcPct val="150000"/>
              </a:lnSpc>
              <a:buNone/>
              <a:defRPr b="1">
                <a:solidFill>
                  <a:srgbClr val="183883"/>
                </a:solidFill>
                <a:latin typeface="Arial" panose="020B0604020202020204" pitchFamily="34" charset="0"/>
                <a:cs typeface="Arial" panose="020B0604020202020204" pitchFamily="34" charset="0"/>
              </a:defRPr>
            </a:lvl1pPr>
            <a:lvl2pPr>
              <a:lnSpc>
                <a:spcPct val="150000"/>
              </a:lnSpc>
              <a:defRPr sz="2600" b="1">
                <a:solidFill>
                  <a:srgbClr val="0093DD"/>
                </a:solidFill>
                <a:latin typeface="Arial" panose="020B0604020202020204" pitchFamily="34" charset="0"/>
                <a:cs typeface="Arial" panose="020B0604020202020204" pitchFamily="34" charset="0"/>
              </a:defRPr>
            </a:lvl2pPr>
            <a:lvl3pPr>
              <a:lnSpc>
                <a:spcPct val="150000"/>
              </a:lnSpc>
              <a:defRPr sz="2400">
                <a:latin typeface="Arial" panose="020B0604020202020204" pitchFamily="34" charset="0"/>
                <a:cs typeface="Arial" panose="020B0604020202020204" pitchFamily="34" charset="0"/>
              </a:defRPr>
            </a:lvl3pPr>
            <a:lvl4pPr>
              <a:lnSpc>
                <a:spcPct val="150000"/>
              </a:lnSpc>
              <a:defRPr sz="2000">
                <a:latin typeface="Arial" panose="020B0604020202020204" pitchFamily="34" charset="0"/>
                <a:cs typeface="Arial" panose="020B0604020202020204" pitchFamily="34" charset="0"/>
              </a:defRPr>
            </a:lvl4pPr>
            <a:lvl5pPr>
              <a:lnSpc>
                <a:spcPct val="150000"/>
              </a:lnSpc>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01225-B10F-9950-8DDA-B729BA42DB96}"/>
              </a:ext>
            </a:extLst>
          </p:cNvPr>
          <p:cNvSpPr>
            <a:spLocks noGrp="1"/>
          </p:cNvSpPr>
          <p:nvPr>
            <p:ph type="dt" sz="half" idx="10"/>
          </p:nvPr>
        </p:nvSpPr>
        <p:spPr/>
        <p:txBody>
          <a:bodyPr/>
          <a:lstStyle/>
          <a:p>
            <a:fld id="{1BAE2F5B-5672-4C4D-ABB4-E5CF2C0028B1}" type="datetimeFigureOut">
              <a:rPr lang="en-US" smtClean="0"/>
              <a:t>6/7/23</a:t>
            </a:fld>
            <a:endParaRPr lang="en-US"/>
          </a:p>
        </p:txBody>
      </p:sp>
      <p:sp>
        <p:nvSpPr>
          <p:cNvPr id="5" name="Footer Placeholder 4">
            <a:extLst>
              <a:ext uri="{FF2B5EF4-FFF2-40B4-BE49-F238E27FC236}">
                <a16:creationId xmlns:a16="http://schemas.microsoft.com/office/drawing/2014/main" id="{F2924005-039A-8A05-01AF-1CE2DEAEB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E98A2-30C1-5C16-0B88-1C9044F9E48B}"/>
              </a:ext>
            </a:extLst>
          </p:cNvPr>
          <p:cNvSpPr>
            <a:spLocks noGrp="1"/>
          </p:cNvSpPr>
          <p:nvPr>
            <p:ph type="sldNum" sz="quarter" idx="12"/>
          </p:nvPr>
        </p:nvSpPr>
        <p:spPr/>
        <p:txBody>
          <a:bodyPr/>
          <a:lstStyle/>
          <a:p>
            <a:fld id="{A5E5E921-8331-4983-BAE9-F7D864B59A36}" type="slidenum">
              <a:rPr lang="en-US" smtClean="0"/>
              <a:t>‹#›</a:t>
            </a:fld>
            <a:endParaRPr lang="en-US"/>
          </a:p>
        </p:txBody>
      </p:sp>
      <p:grpSp>
        <p:nvGrpSpPr>
          <p:cNvPr id="13" name="Group 12">
            <a:extLst>
              <a:ext uri="{FF2B5EF4-FFF2-40B4-BE49-F238E27FC236}">
                <a16:creationId xmlns:a16="http://schemas.microsoft.com/office/drawing/2014/main" id="{4AFCABC8-5DAD-DF3F-4B1B-3DDFFB7B412F}"/>
              </a:ext>
            </a:extLst>
          </p:cNvPr>
          <p:cNvGrpSpPr/>
          <p:nvPr userDrawn="1"/>
        </p:nvGrpSpPr>
        <p:grpSpPr>
          <a:xfrm>
            <a:off x="108325" y="28136"/>
            <a:ext cx="12055539" cy="1418685"/>
            <a:chOff x="109182" y="26090"/>
            <a:chExt cx="12055539" cy="1418685"/>
          </a:xfrm>
        </p:grpSpPr>
        <p:cxnSp>
          <p:nvCxnSpPr>
            <p:cNvPr id="14" name="Straight Connector 13">
              <a:extLst>
                <a:ext uri="{FF2B5EF4-FFF2-40B4-BE49-F238E27FC236}">
                  <a16:creationId xmlns:a16="http://schemas.microsoft.com/office/drawing/2014/main" id="{FDE66B95-7BBE-3E55-14F1-04CA9F6FB9D0}"/>
                </a:ext>
              </a:extLst>
            </p:cNvPr>
            <p:cNvCxnSpPr>
              <a:cxnSpLocks/>
            </p:cNvCxnSpPr>
            <p:nvPr/>
          </p:nvCxnSpPr>
          <p:spPr>
            <a:xfrm>
              <a:off x="859808" y="1169265"/>
              <a:ext cx="9207273" cy="0"/>
            </a:xfrm>
            <a:prstGeom prst="line">
              <a:avLst/>
            </a:prstGeom>
            <a:ln w="57150" cap="sq" cmpd="sng">
              <a:solidFill>
                <a:srgbClr val="40C8F4"/>
              </a:solidFill>
            </a:ln>
          </p:spPr>
          <p:style>
            <a:lnRef idx="1">
              <a:schemeClr val="accent1"/>
            </a:lnRef>
            <a:fillRef idx="0">
              <a:schemeClr val="accent1"/>
            </a:fillRef>
            <a:effectRef idx="0">
              <a:schemeClr val="accent1"/>
            </a:effectRef>
            <a:fontRef idx="minor">
              <a:schemeClr val="tx1"/>
            </a:fontRef>
          </p:style>
        </p:cxnSp>
        <p:pic>
          <p:nvPicPr>
            <p:cNvPr id="15" name="Picture 14" descr="Logo&#10;&#10;Description automatically generated">
              <a:extLst>
                <a:ext uri="{FF2B5EF4-FFF2-40B4-BE49-F238E27FC236}">
                  <a16:creationId xmlns:a16="http://schemas.microsoft.com/office/drawing/2014/main" id="{5D233AAC-0D03-D3EE-3BC8-3A138C462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82" y="136478"/>
              <a:ext cx="1308297" cy="1308297"/>
            </a:xfrm>
            <a:prstGeom prst="rect">
              <a:avLst/>
            </a:prstGeom>
          </p:spPr>
        </p:pic>
        <p:sp>
          <p:nvSpPr>
            <p:cNvPr id="16" name="Rectangle 106">
              <a:extLst>
                <a:ext uri="{FF2B5EF4-FFF2-40B4-BE49-F238E27FC236}">
                  <a16:creationId xmlns:a16="http://schemas.microsoft.com/office/drawing/2014/main" id="{48EA770D-7B33-6D72-A947-FC25169844D7}"/>
                </a:ext>
              </a:extLst>
            </p:cNvPr>
            <p:cNvSpPr/>
            <p:nvPr/>
          </p:nvSpPr>
          <p:spPr>
            <a:xfrm>
              <a:off x="10611438" y="26090"/>
              <a:ext cx="1553283" cy="294149"/>
            </a:xfrm>
            <a:custGeom>
              <a:avLst/>
              <a:gdLst>
                <a:gd name="connsiteX0" fmla="*/ 0 w 1554180"/>
                <a:gd name="connsiteY0" fmla="*/ 0 h 320217"/>
                <a:gd name="connsiteX1" fmla="*/ 1554180 w 1554180"/>
                <a:gd name="connsiteY1" fmla="*/ 0 h 320217"/>
                <a:gd name="connsiteX2" fmla="*/ 1554180 w 1554180"/>
                <a:gd name="connsiteY2" fmla="*/ 320217 h 320217"/>
                <a:gd name="connsiteX3" fmla="*/ 0 w 1554180"/>
                <a:gd name="connsiteY3" fmla="*/ 320217 h 320217"/>
                <a:gd name="connsiteX4" fmla="*/ 0 w 1554180"/>
                <a:gd name="connsiteY4" fmla="*/ 0 h 320217"/>
                <a:gd name="connsiteX0" fmla="*/ 122549 w 1554180"/>
                <a:gd name="connsiteY0" fmla="*/ 0 h 320217"/>
                <a:gd name="connsiteX1" fmla="*/ 1554180 w 1554180"/>
                <a:gd name="connsiteY1" fmla="*/ 0 h 320217"/>
                <a:gd name="connsiteX2" fmla="*/ 1554180 w 1554180"/>
                <a:gd name="connsiteY2" fmla="*/ 320217 h 320217"/>
                <a:gd name="connsiteX3" fmla="*/ 0 w 1554180"/>
                <a:gd name="connsiteY3" fmla="*/ 320217 h 320217"/>
                <a:gd name="connsiteX4" fmla="*/ 122549 w 1554180"/>
                <a:gd name="connsiteY4" fmla="*/ 0 h 320217"/>
                <a:gd name="connsiteX0" fmla="*/ 185395 w 1554180"/>
                <a:gd name="connsiteY0" fmla="*/ 6285 h 320217"/>
                <a:gd name="connsiteX1" fmla="*/ 1554180 w 1554180"/>
                <a:gd name="connsiteY1" fmla="*/ 0 h 320217"/>
                <a:gd name="connsiteX2" fmla="*/ 1554180 w 1554180"/>
                <a:gd name="connsiteY2" fmla="*/ 320217 h 320217"/>
                <a:gd name="connsiteX3" fmla="*/ 0 w 1554180"/>
                <a:gd name="connsiteY3" fmla="*/ 320217 h 320217"/>
                <a:gd name="connsiteX4" fmla="*/ 185395 w 1554180"/>
                <a:gd name="connsiteY4" fmla="*/ 6285 h 320217"/>
                <a:gd name="connsiteX0" fmla="*/ 210133 w 1554180"/>
                <a:gd name="connsiteY0" fmla="*/ 3143 h 320217"/>
                <a:gd name="connsiteX1" fmla="*/ 1554180 w 1554180"/>
                <a:gd name="connsiteY1" fmla="*/ 0 h 320217"/>
                <a:gd name="connsiteX2" fmla="*/ 1554180 w 1554180"/>
                <a:gd name="connsiteY2" fmla="*/ 320217 h 320217"/>
                <a:gd name="connsiteX3" fmla="*/ 0 w 1554180"/>
                <a:gd name="connsiteY3" fmla="*/ 320217 h 320217"/>
                <a:gd name="connsiteX4" fmla="*/ 210133 w 1554180"/>
                <a:gd name="connsiteY4" fmla="*/ 3143 h 320217"/>
                <a:gd name="connsiteX0" fmla="*/ 197764 w 1554180"/>
                <a:gd name="connsiteY0" fmla="*/ 3143 h 320217"/>
                <a:gd name="connsiteX1" fmla="*/ 1554180 w 1554180"/>
                <a:gd name="connsiteY1" fmla="*/ 0 h 320217"/>
                <a:gd name="connsiteX2" fmla="*/ 1554180 w 1554180"/>
                <a:gd name="connsiteY2" fmla="*/ 320217 h 320217"/>
                <a:gd name="connsiteX3" fmla="*/ 0 w 1554180"/>
                <a:gd name="connsiteY3" fmla="*/ 320217 h 320217"/>
                <a:gd name="connsiteX4" fmla="*/ 197764 w 1554180"/>
                <a:gd name="connsiteY4" fmla="*/ 3143 h 320217"/>
                <a:gd name="connsiteX0" fmla="*/ 234872 w 1554180"/>
                <a:gd name="connsiteY0" fmla="*/ 6286 h 320217"/>
                <a:gd name="connsiteX1" fmla="*/ 1554180 w 1554180"/>
                <a:gd name="connsiteY1" fmla="*/ 0 h 320217"/>
                <a:gd name="connsiteX2" fmla="*/ 1554180 w 1554180"/>
                <a:gd name="connsiteY2" fmla="*/ 320217 h 320217"/>
                <a:gd name="connsiteX3" fmla="*/ 0 w 1554180"/>
                <a:gd name="connsiteY3" fmla="*/ 320217 h 320217"/>
                <a:gd name="connsiteX4" fmla="*/ 234872 w 1554180"/>
                <a:gd name="connsiteY4" fmla="*/ 6286 h 320217"/>
                <a:gd name="connsiteX0" fmla="*/ 210134 w 1554180"/>
                <a:gd name="connsiteY0" fmla="*/ 6286 h 320217"/>
                <a:gd name="connsiteX1" fmla="*/ 1554180 w 1554180"/>
                <a:gd name="connsiteY1" fmla="*/ 0 h 320217"/>
                <a:gd name="connsiteX2" fmla="*/ 1554180 w 1554180"/>
                <a:gd name="connsiteY2" fmla="*/ 320217 h 320217"/>
                <a:gd name="connsiteX3" fmla="*/ 0 w 1554180"/>
                <a:gd name="connsiteY3" fmla="*/ 320217 h 320217"/>
                <a:gd name="connsiteX4" fmla="*/ 210134 w 1554180"/>
                <a:gd name="connsiteY4" fmla="*/ 6286 h 320217"/>
                <a:gd name="connsiteX0" fmla="*/ 238131 w 1554180"/>
                <a:gd name="connsiteY0" fmla="*/ 6286 h 320217"/>
                <a:gd name="connsiteX1" fmla="*/ 1554180 w 1554180"/>
                <a:gd name="connsiteY1" fmla="*/ 0 h 320217"/>
                <a:gd name="connsiteX2" fmla="*/ 1554180 w 1554180"/>
                <a:gd name="connsiteY2" fmla="*/ 320217 h 320217"/>
                <a:gd name="connsiteX3" fmla="*/ 0 w 1554180"/>
                <a:gd name="connsiteY3" fmla="*/ 320217 h 320217"/>
                <a:gd name="connsiteX4" fmla="*/ 238131 w 1554180"/>
                <a:gd name="connsiteY4" fmla="*/ 6286 h 320217"/>
                <a:gd name="connsiteX0" fmla="*/ 222410 w 1554180"/>
                <a:gd name="connsiteY0" fmla="*/ 2938 h 320217"/>
                <a:gd name="connsiteX1" fmla="*/ 1554180 w 1554180"/>
                <a:gd name="connsiteY1" fmla="*/ 0 h 320217"/>
                <a:gd name="connsiteX2" fmla="*/ 1554180 w 1554180"/>
                <a:gd name="connsiteY2" fmla="*/ 320217 h 320217"/>
                <a:gd name="connsiteX3" fmla="*/ 0 w 1554180"/>
                <a:gd name="connsiteY3" fmla="*/ 320217 h 320217"/>
                <a:gd name="connsiteX4" fmla="*/ 222410 w 1554180"/>
                <a:gd name="connsiteY4" fmla="*/ 2938 h 3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180" h="320217">
                  <a:moveTo>
                    <a:pt x="222410" y="2938"/>
                  </a:moveTo>
                  <a:lnTo>
                    <a:pt x="1554180" y="0"/>
                  </a:lnTo>
                  <a:lnTo>
                    <a:pt x="1554180" y="320217"/>
                  </a:lnTo>
                  <a:lnTo>
                    <a:pt x="0" y="320217"/>
                  </a:lnTo>
                  <a:lnTo>
                    <a:pt x="222410" y="2938"/>
                  </a:lnTo>
                  <a:close/>
                </a:path>
              </a:pathLst>
            </a:custGeom>
            <a:solidFill>
              <a:srgbClr val="AAE0FA"/>
            </a:solidFill>
            <a:ln w="57150">
              <a:solidFill>
                <a:srgbClr val="AAE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F9882CAE-EC96-DB4E-2FF7-E1B85ADB7B33}"/>
                </a:ext>
              </a:extLst>
            </p:cNvPr>
            <p:cNvSpPr/>
            <p:nvPr/>
          </p:nvSpPr>
          <p:spPr>
            <a:xfrm>
              <a:off x="10046951" y="320240"/>
              <a:ext cx="837832" cy="849024"/>
            </a:xfrm>
            <a:prstGeom prst="parallelogram">
              <a:avLst>
                <a:gd name="adj" fmla="val 67383"/>
              </a:avLst>
            </a:prstGeom>
            <a:solidFill>
              <a:srgbClr val="40C8F4"/>
            </a:solidFill>
            <a:ln w="57150">
              <a:solidFill>
                <a:srgbClr val="40C8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36F1E00-1420-BF3C-DC75-8E8F3D3F831C}"/>
                </a:ext>
              </a:extLst>
            </p:cNvPr>
            <p:cNvCxnSpPr>
              <a:cxnSpLocks/>
            </p:cNvCxnSpPr>
            <p:nvPr/>
          </p:nvCxnSpPr>
          <p:spPr>
            <a:xfrm>
              <a:off x="10917140" y="320240"/>
              <a:ext cx="1245710" cy="0"/>
            </a:xfrm>
            <a:prstGeom prst="line">
              <a:avLst/>
            </a:prstGeom>
            <a:ln w="57150" cap="sq" cmpd="sng">
              <a:solidFill>
                <a:srgbClr val="40C8F4"/>
              </a:solidFill>
            </a:ln>
          </p:spPr>
          <p:style>
            <a:lnRef idx="1">
              <a:schemeClr val="accent1"/>
            </a:lnRef>
            <a:fillRef idx="0">
              <a:schemeClr val="accent1"/>
            </a:fillRef>
            <a:effectRef idx="0">
              <a:schemeClr val="accent1"/>
            </a:effectRef>
            <a:fontRef idx="minor">
              <a:schemeClr val="tx1"/>
            </a:fontRef>
          </p:style>
        </p:cxnSp>
      </p:grpSp>
      <p:sp>
        <p:nvSpPr>
          <p:cNvPr id="19" name="Action Button: Go Home 18">
            <a:hlinkClick r:id="rId3" action="ppaction://hlinksldjump" highlightClick="1"/>
            <a:extLst>
              <a:ext uri="{FF2B5EF4-FFF2-40B4-BE49-F238E27FC236}">
                <a16:creationId xmlns:a16="http://schemas.microsoft.com/office/drawing/2014/main" id="{0C7FE33A-EEAF-5F85-CCEC-E9339352CD17}"/>
              </a:ext>
            </a:extLst>
          </p:cNvPr>
          <p:cNvSpPr/>
          <p:nvPr userDrawn="1"/>
        </p:nvSpPr>
        <p:spPr>
          <a:xfrm>
            <a:off x="11775904" y="0"/>
            <a:ext cx="363459" cy="294149"/>
          </a:xfrm>
          <a:prstGeom prst="actionButtonHom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171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20F-9C4F-DD6A-8534-198BFD7F80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145F18-7FCE-F512-E38F-4FC9131C29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3A41E8-C32C-37F0-F4F9-971FD0E6ED39}"/>
              </a:ext>
            </a:extLst>
          </p:cNvPr>
          <p:cNvSpPr>
            <a:spLocks noGrp="1"/>
          </p:cNvSpPr>
          <p:nvPr>
            <p:ph type="dt" sz="half" idx="10"/>
          </p:nvPr>
        </p:nvSpPr>
        <p:spPr/>
        <p:txBody>
          <a:bodyPr/>
          <a:lstStyle/>
          <a:p>
            <a:fld id="{1BAE2F5B-5672-4C4D-ABB4-E5CF2C0028B1}" type="datetimeFigureOut">
              <a:rPr lang="en-US" smtClean="0"/>
              <a:t>6/7/23</a:t>
            </a:fld>
            <a:endParaRPr lang="en-US"/>
          </a:p>
        </p:txBody>
      </p:sp>
      <p:sp>
        <p:nvSpPr>
          <p:cNvPr id="5" name="Footer Placeholder 4">
            <a:extLst>
              <a:ext uri="{FF2B5EF4-FFF2-40B4-BE49-F238E27FC236}">
                <a16:creationId xmlns:a16="http://schemas.microsoft.com/office/drawing/2014/main" id="{518E6B85-8C10-9BC3-14D4-280D3421B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95008-11D0-2C99-4013-75090B10125D}"/>
              </a:ext>
            </a:extLst>
          </p:cNvPr>
          <p:cNvSpPr>
            <a:spLocks noGrp="1"/>
          </p:cNvSpPr>
          <p:nvPr>
            <p:ph type="sldNum" sz="quarter" idx="12"/>
          </p:nvPr>
        </p:nvSpPr>
        <p:spPr/>
        <p:txBody>
          <a:bodyPr/>
          <a:lstStyle/>
          <a:p>
            <a:fld id="{A5E5E921-8331-4983-BAE9-F7D864B59A36}" type="slidenum">
              <a:rPr lang="en-US" smtClean="0"/>
              <a:t>‹#›</a:t>
            </a:fld>
            <a:endParaRPr lang="en-US"/>
          </a:p>
        </p:txBody>
      </p:sp>
    </p:spTree>
    <p:extLst>
      <p:ext uri="{BB962C8B-B14F-4D97-AF65-F5344CB8AC3E}">
        <p14:creationId xmlns:p14="http://schemas.microsoft.com/office/powerpoint/2010/main" val="857324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E784-887A-660C-46FF-1B12CCBBAB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A790B7-1C6B-E236-78FB-9D3669D767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350702-E722-1AA0-07E0-FDBBD5923C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BA2D5A-C783-C98F-DC3A-AC36FE83B6D1}"/>
              </a:ext>
            </a:extLst>
          </p:cNvPr>
          <p:cNvSpPr>
            <a:spLocks noGrp="1"/>
          </p:cNvSpPr>
          <p:nvPr>
            <p:ph type="dt" sz="half" idx="10"/>
          </p:nvPr>
        </p:nvSpPr>
        <p:spPr/>
        <p:txBody>
          <a:bodyPr/>
          <a:lstStyle/>
          <a:p>
            <a:fld id="{1BAE2F5B-5672-4C4D-ABB4-E5CF2C0028B1}" type="datetimeFigureOut">
              <a:rPr lang="en-US" smtClean="0"/>
              <a:t>6/7/23</a:t>
            </a:fld>
            <a:endParaRPr lang="en-US"/>
          </a:p>
        </p:txBody>
      </p:sp>
      <p:sp>
        <p:nvSpPr>
          <p:cNvPr id="6" name="Footer Placeholder 5">
            <a:extLst>
              <a:ext uri="{FF2B5EF4-FFF2-40B4-BE49-F238E27FC236}">
                <a16:creationId xmlns:a16="http://schemas.microsoft.com/office/drawing/2014/main" id="{210978FC-09EB-C19E-0D21-2F1656ACC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73C2C7-1795-EADD-A24E-9CA960908396}"/>
              </a:ext>
            </a:extLst>
          </p:cNvPr>
          <p:cNvSpPr>
            <a:spLocks noGrp="1"/>
          </p:cNvSpPr>
          <p:nvPr>
            <p:ph type="sldNum" sz="quarter" idx="12"/>
          </p:nvPr>
        </p:nvSpPr>
        <p:spPr/>
        <p:txBody>
          <a:bodyPr/>
          <a:lstStyle/>
          <a:p>
            <a:fld id="{A5E5E921-8331-4983-BAE9-F7D864B59A36}" type="slidenum">
              <a:rPr lang="en-US" smtClean="0"/>
              <a:t>‹#›</a:t>
            </a:fld>
            <a:endParaRPr lang="en-US"/>
          </a:p>
        </p:txBody>
      </p:sp>
    </p:spTree>
    <p:extLst>
      <p:ext uri="{BB962C8B-B14F-4D97-AF65-F5344CB8AC3E}">
        <p14:creationId xmlns:p14="http://schemas.microsoft.com/office/powerpoint/2010/main" val="4131405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32BC-A8E4-8F19-A3C7-2E895FFFE5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0D2FFC-351C-E8A9-F7E2-F323A4581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11BF5C-DE8D-5596-2E57-D7A1947249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C6210C-1CD8-6B03-866D-BE2BE8A791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7C29D2-4AF7-40D1-47CC-9A69DAD811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88E156-00F1-7842-E78B-E6C93817B295}"/>
              </a:ext>
            </a:extLst>
          </p:cNvPr>
          <p:cNvSpPr>
            <a:spLocks noGrp="1"/>
          </p:cNvSpPr>
          <p:nvPr>
            <p:ph type="dt" sz="half" idx="10"/>
          </p:nvPr>
        </p:nvSpPr>
        <p:spPr/>
        <p:txBody>
          <a:bodyPr/>
          <a:lstStyle/>
          <a:p>
            <a:fld id="{1BAE2F5B-5672-4C4D-ABB4-E5CF2C0028B1}" type="datetimeFigureOut">
              <a:rPr lang="en-US" smtClean="0"/>
              <a:t>6/7/23</a:t>
            </a:fld>
            <a:endParaRPr lang="en-US"/>
          </a:p>
        </p:txBody>
      </p:sp>
      <p:sp>
        <p:nvSpPr>
          <p:cNvPr id="8" name="Footer Placeholder 7">
            <a:extLst>
              <a:ext uri="{FF2B5EF4-FFF2-40B4-BE49-F238E27FC236}">
                <a16:creationId xmlns:a16="http://schemas.microsoft.com/office/drawing/2014/main" id="{66176CBC-3A9A-50F5-C872-EB193B5C75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0BC483-67B0-DCBE-BDFC-D483B328D03B}"/>
              </a:ext>
            </a:extLst>
          </p:cNvPr>
          <p:cNvSpPr>
            <a:spLocks noGrp="1"/>
          </p:cNvSpPr>
          <p:nvPr>
            <p:ph type="sldNum" sz="quarter" idx="12"/>
          </p:nvPr>
        </p:nvSpPr>
        <p:spPr/>
        <p:txBody>
          <a:bodyPr/>
          <a:lstStyle/>
          <a:p>
            <a:fld id="{A5E5E921-8331-4983-BAE9-F7D864B59A36}" type="slidenum">
              <a:rPr lang="en-US" smtClean="0"/>
              <a:t>‹#›</a:t>
            </a:fld>
            <a:endParaRPr lang="en-US"/>
          </a:p>
        </p:txBody>
      </p:sp>
    </p:spTree>
    <p:extLst>
      <p:ext uri="{BB962C8B-B14F-4D97-AF65-F5344CB8AC3E}">
        <p14:creationId xmlns:p14="http://schemas.microsoft.com/office/powerpoint/2010/main" val="403960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893DE-1399-F5D8-75DB-EE1D8A9659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67C988-795A-9E44-6628-BB3375DA6E0B}"/>
              </a:ext>
            </a:extLst>
          </p:cNvPr>
          <p:cNvSpPr>
            <a:spLocks noGrp="1"/>
          </p:cNvSpPr>
          <p:nvPr>
            <p:ph type="dt" sz="half" idx="10"/>
          </p:nvPr>
        </p:nvSpPr>
        <p:spPr/>
        <p:txBody>
          <a:bodyPr/>
          <a:lstStyle/>
          <a:p>
            <a:fld id="{1BAE2F5B-5672-4C4D-ABB4-E5CF2C0028B1}" type="datetimeFigureOut">
              <a:rPr lang="en-US" smtClean="0"/>
              <a:t>6/7/23</a:t>
            </a:fld>
            <a:endParaRPr lang="en-US"/>
          </a:p>
        </p:txBody>
      </p:sp>
      <p:sp>
        <p:nvSpPr>
          <p:cNvPr id="4" name="Footer Placeholder 3">
            <a:extLst>
              <a:ext uri="{FF2B5EF4-FFF2-40B4-BE49-F238E27FC236}">
                <a16:creationId xmlns:a16="http://schemas.microsoft.com/office/drawing/2014/main" id="{865CFAFE-2DDE-4574-C296-67367D3D21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3EB4C8-3562-6F60-32CC-507C8A44AB7E}"/>
              </a:ext>
            </a:extLst>
          </p:cNvPr>
          <p:cNvSpPr>
            <a:spLocks noGrp="1"/>
          </p:cNvSpPr>
          <p:nvPr>
            <p:ph type="sldNum" sz="quarter" idx="12"/>
          </p:nvPr>
        </p:nvSpPr>
        <p:spPr/>
        <p:txBody>
          <a:bodyPr/>
          <a:lstStyle/>
          <a:p>
            <a:fld id="{A5E5E921-8331-4983-BAE9-F7D864B59A36}" type="slidenum">
              <a:rPr lang="en-US" smtClean="0"/>
              <a:t>‹#›</a:t>
            </a:fld>
            <a:endParaRPr lang="en-US"/>
          </a:p>
        </p:txBody>
      </p:sp>
    </p:spTree>
    <p:extLst>
      <p:ext uri="{BB962C8B-B14F-4D97-AF65-F5344CB8AC3E}">
        <p14:creationId xmlns:p14="http://schemas.microsoft.com/office/powerpoint/2010/main" val="4145604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911A0-ABC3-F14A-F217-002E66568A83}"/>
              </a:ext>
            </a:extLst>
          </p:cNvPr>
          <p:cNvSpPr>
            <a:spLocks noGrp="1"/>
          </p:cNvSpPr>
          <p:nvPr>
            <p:ph type="dt" sz="half" idx="10"/>
          </p:nvPr>
        </p:nvSpPr>
        <p:spPr/>
        <p:txBody>
          <a:bodyPr/>
          <a:lstStyle/>
          <a:p>
            <a:fld id="{1BAE2F5B-5672-4C4D-ABB4-E5CF2C0028B1}" type="datetimeFigureOut">
              <a:rPr lang="en-US" smtClean="0"/>
              <a:t>6/7/23</a:t>
            </a:fld>
            <a:endParaRPr lang="en-US"/>
          </a:p>
        </p:txBody>
      </p:sp>
      <p:sp>
        <p:nvSpPr>
          <p:cNvPr id="3" name="Footer Placeholder 2">
            <a:extLst>
              <a:ext uri="{FF2B5EF4-FFF2-40B4-BE49-F238E27FC236}">
                <a16:creationId xmlns:a16="http://schemas.microsoft.com/office/drawing/2014/main" id="{FC5530BF-1E30-D981-AFB7-20948DDBE1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3177C7-8EE6-0CA5-3DF9-420D15A0364A}"/>
              </a:ext>
            </a:extLst>
          </p:cNvPr>
          <p:cNvSpPr>
            <a:spLocks noGrp="1"/>
          </p:cNvSpPr>
          <p:nvPr>
            <p:ph type="sldNum" sz="quarter" idx="12"/>
          </p:nvPr>
        </p:nvSpPr>
        <p:spPr/>
        <p:txBody>
          <a:bodyPr/>
          <a:lstStyle/>
          <a:p>
            <a:fld id="{A5E5E921-8331-4983-BAE9-F7D864B59A36}" type="slidenum">
              <a:rPr lang="en-US" smtClean="0"/>
              <a:t>‹#›</a:t>
            </a:fld>
            <a:endParaRPr lang="en-US"/>
          </a:p>
        </p:txBody>
      </p:sp>
    </p:spTree>
    <p:extLst>
      <p:ext uri="{BB962C8B-B14F-4D97-AF65-F5344CB8AC3E}">
        <p14:creationId xmlns:p14="http://schemas.microsoft.com/office/powerpoint/2010/main" val="3693539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015FA-D3C7-CE51-99C5-F160961901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94F500-25E8-07B0-50E6-B64F52C13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FA7664-ABB9-FF6F-316C-EEB6AA972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181249-7C33-5CA2-BC63-C2F914F92B74}"/>
              </a:ext>
            </a:extLst>
          </p:cNvPr>
          <p:cNvSpPr>
            <a:spLocks noGrp="1"/>
          </p:cNvSpPr>
          <p:nvPr>
            <p:ph type="dt" sz="half" idx="10"/>
          </p:nvPr>
        </p:nvSpPr>
        <p:spPr/>
        <p:txBody>
          <a:bodyPr/>
          <a:lstStyle/>
          <a:p>
            <a:fld id="{1BAE2F5B-5672-4C4D-ABB4-E5CF2C0028B1}" type="datetimeFigureOut">
              <a:rPr lang="en-US" smtClean="0"/>
              <a:t>6/7/23</a:t>
            </a:fld>
            <a:endParaRPr lang="en-US"/>
          </a:p>
        </p:txBody>
      </p:sp>
      <p:sp>
        <p:nvSpPr>
          <p:cNvPr id="6" name="Footer Placeholder 5">
            <a:extLst>
              <a:ext uri="{FF2B5EF4-FFF2-40B4-BE49-F238E27FC236}">
                <a16:creationId xmlns:a16="http://schemas.microsoft.com/office/drawing/2014/main" id="{0433E372-0DE6-46C5-C35D-B17FF3556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01327-AB07-1097-6E96-98CF0B59247C}"/>
              </a:ext>
            </a:extLst>
          </p:cNvPr>
          <p:cNvSpPr>
            <a:spLocks noGrp="1"/>
          </p:cNvSpPr>
          <p:nvPr>
            <p:ph type="sldNum" sz="quarter" idx="12"/>
          </p:nvPr>
        </p:nvSpPr>
        <p:spPr/>
        <p:txBody>
          <a:bodyPr/>
          <a:lstStyle/>
          <a:p>
            <a:fld id="{A5E5E921-8331-4983-BAE9-F7D864B59A36}" type="slidenum">
              <a:rPr lang="en-US" smtClean="0"/>
              <a:t>‹#›</a:t>
            </a:fld>
            <a:endParaRPr lang="en-US"/>
          </a:p>
        </p:txBody>
      </p:sp>
    </p:spTree>
    <p:extLst>
      <p:ext uri="{BB962C8B-B14F-4D97-AF65-F5344CB8AC3E}">
        <p14:creationId xmlns:p14="http://schemas.microsoft.com/office/powerpoint/2010/main" val="159878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25ED-0127-4335-19CF-B546273A0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7AF24-B757-EAAC-EFCC-015B6508E4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F75B69-7B46-14FF-B73C-78B18FBFE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81AC6-2BB7-53B2-762B-8E483C8168B5}"/>
              </a:ext>
            </a:extLst>
          </p:cNvPr>
          <p:cNvSpPr>
            <a:spLocks noGrp="1"/>
          </p:cNvSpPr>
          <p:nvPr>
            <p:ph type="dt" sz="half" idx="10"/>
          </p:nvPr>
        </p:nvSpPr>
        <p:spPr/>
        <p:txBody>
          <a:bodyPr/>
          <a:lstStyle/>
          <a:p>
            <a:fld id="{1BAE2F5B-5672-4C4D-ABB4-E5CF2C0028B1}" type="datetimeFigureOut">
              <a:rPr lang="en-US" smtClean="0"/>
              <a:t>6/7/23</a:t>
            </a:fld>
            <a:endParaRPr lang="en-US"/>
          </a:p>
        </p:txBody>
      </p:sp>
      <p:sp>
        <p:nvSpPr>
          <p:cNvPr id="6" name="Footer Placeholder 5">
            <a:extLst>
              <a:ext uri="{FF2B5EF4-FFF2-40B4-BE49-F238E27FC236}">
                <a16:creationId xmlns:a16="http://schemas.microsoft.com/office/drawing/2014/main" id="{65825C49-C091-2A92-3528-7B32A3CF7F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CCC349-DEE7-1E33-BB6E-7564B25A2E06}"/>
              </a:ext>
            </a:extLst>
          </p:cNvPr>
          <p:cNvSpPr>
            <a:spLocks noGrp="1"/>
          </p:cNvSpPr>
          <p:nvPr>
            <p:ph type="sldNum" sz="quarter" idx="12"/>
          </p:nvPr>
        </p:nvSpPr>
        <p:spPr/>
        <p:txBody>
          <a:bodyPr/>
          <a:lstStyle/>
          <a:p>
            <a:fld id="{A5E5E921-8331-4983-BAE9-F7D864B59A36}" type="slidenum">
              <a:rPr lang="en-US" smtClean="0"/>
              <a:t>‹#›</a:t>
            </a:fld>
            <a:endParaRPr lang="en-US"/>
          </a:p>
        </p:txBody>
      </p:sp>
    </p:spTree>
    <p:extLst>
      <p:ext uri="{BB962C8B-B14F-4D97-AF65-F5344CB8AC3E}">
        <p14:creationId xmlns:p14="http://schemas.microsoft.com/office/powerpoint/2010/main" val="3977645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75F232-FF7E-B879-C77B-AEF95E9B0F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05D0A8-D1CC-64E2-74CA-A7E9E3F8C0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D3AB6-0EC3-B48C-44A0-08146188B7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AE2F5B-5672-4C4D-ABB4-E5CF2C0028B1}" type="datetimeFigureOut">
              <a:rPr lang="en-US" smtClean="0"/>
              <a:t>6/7/23</a:t>
            </a:fld>
            <a:endParaRPr lang="en-US"/>
          </a:p>
        </p:txBody>
      </p:sp>
      <p:sp>
        <p:nvSpPr>
          <p:cNvPr id="5" name="Footer Placeholder 4">
            <a:extLst>
              <a:ext uri="{FF2B5EF4-FFF2-40B4-BE49-F238E27FC236}">
                <a16:creationId xmlns:a16="http://schemas.microsoft.com/office/drawing/2014/main" id="{D9EAC74D-9536-A72A-0F8C-18F2523032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89BC4F-9728-DD3B-C2B1-955F8EA7E9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5E921-8331-4983-BAE9-F7D864B59A36}" type="slidenum">
              <a:rPr lang="en-US" smtClean="0"/>
              <a:t>‹#›</a:t>
            </a:fld>
            <a:endParaRPr lang="en-US"/>
          </a:p>
        </p:txBody>
      </p:sp>
    </p:spTree>
    <p:extLst>
      <p:ext uri="{BB962C8B-B14F-4D97-AF65-F5344CB8AC3E}">
        <p14:creationId xmlns:p14="http://schemas.microsoft.com/office/powerpoint/2010/main" val="2788947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5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C82C60F5-59BE-CEC4-4517-DD9B11D3B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65" y="102023"/>
            <a:ext cx="1758395" cy="1758395"/>
          </a:xfrm>
          <a:prstGeom prst="rect">
            <a:avLst/>
          </a:prstGeom>
        </p:spPr>
      </p:pic>
      <p:sp>
        <p:nvSpPr>
          <p:cNvPr id="4" name="Title 3">
            <a:extLst>
              <a:ext uri="{FF2B5EF4-FFF2-40B4-BE49-F238E27FC236}">
                <a16:creationId xmlns:a16="http://schemas.microsoft.com/office/drawing/2014/main" id="{8B0F678D-DE37-0891-53DF-F3083B50E214}"/>
              </a:ext>
            </a:extLst>
          </p:cNvPr>
          <p:cNvSpPr>
            <a:spLocks noGrp="1"/>
          </p:cNvSpPr>
          <p:nvPr>
            <p:ph type="title"/>
          </p:nvPr>
        </p:nvSpPr>
        <p:spPr/>
        <p:txBody>
          <a:bodyPr>
            <a:normAutofit/>
          </a:bodyPr>
          <a:lstStyle/>
          <a:p>
            <a:pPr algn="ctr"/>
            <a:r>
              <a:rPr lang="en-GB" sz="2400" b="1">
                <a:solidFill>
                  <a:srgbClr val="0000FF"/>
                </a:solidFill>
              </a:rPr>
              <a:t>TRƯỜNG ĐẠI HỌC MỎ - ĐỊA CHẤT</a:t>
            </a:r>
            <a:br>
              <a:rPr lang="en-GB" sz="2400" b="1">
                <a:solidFill>
                  <a:srgbClr val="0000FF"/>
                </a:solidFill>
              </a:rPr>
            </a:br>
            <a:r>
              <a:rPr lang="en-GB" sz="2400" b="1">
                <a:solidFill>
                  <a:srgbClr val="0000FF"/>
                </a:solidFill>
              </a:rPr>
              <a:t>KHOA CÔNG NGHỆ THÔNG TIN</a:t>
            </a:r>
            <a:endParaRPr lang="en-US" sz="2400" b="1">
              <a:solidFill>
                <a:srgbClr val="0000FF"/>
              </a:solidFill>
            </a:endParaRPr>
          </a:p>
        </p:txBody>
      </p:sp>
      <p:sp>
        <p:nvSpPr>
          <p:cNvPr id="6" name="TextBox 5">
            <a:extLst>
              <a:ext uri="{FF2B5EF4-FFF2-40B4-BE49-F238E27FC236}">
                <a16:creationId xmlns:a16="http://schemas.microsoft.com/office/drawing/2014/main" id="{CCE145FE-82FF-0D1D-325A-C41C05E5539A}"/>
              </a:ext>
            </a:extLst>
          </p:cNvPr>
          <p:cNvSpPr txBox="1"/>
          <p:nvPr/>
        </p:nvSpPr>
        <p:spPr>
          <a:xfrm>
            <a:off x="938646" y="1860418"/>
            <a:ext cx="10515600" cy="1477328"/>
          </a:xfrm>
          <a:prstGeom prst="rect">
            <a:avLst/>
          </a:prstGeom>
          <a:noFill/>
        </p:spPr>
        <p:txBody>
          <a:bodyPr wrap="square" rtlCol="0">
            <a:spAutoFit/>
          </a:bodyPr>
          <a:lstStyle/>
          <a:p>
            <a:pPr algn="ctr"/>
            <a:r>
              <a:rPr lang="en-GB" sz="4500" b="1">
                <a:solidFill>
                  <a:srgbClr val="203F85"/>
                </a:solidFill>
                <a:latin typeface="Arial" panose="020B0604020202020204" pitchFamily="34" charset="0"/>
                <a:cs typeface="Arial" panose="020B0604020202020204" pitchFamily="34" charset="0"/>
              </a:rPr>
              <a:t>BÁO CÁO TỔNG KẾT</a:t>
            </a:r>
          </a:p>
          <a:p>
            <a:pPr algn="ctr"/>
            <a:r>
              <a:rPr lang="en-GB" sz="4500" b="1">
                <a:solidFill>
                  <a:srgbClr val="203F85"/>
                </a:solidFill>
                <a:latin typeface="Arial" panose="020B0604020202020204" pitchFamily="34" charset="0"/>
                <a:cs typeface="Arial" panose="020B0604020202020204" pitchFamily="34" charset="0"/>
              </a:rPr>
              <a:t>ĐỀ TÀI NCKH SINH VIÊN</a:t>
            </a:r>
            <a:endParaRPr lang="en-US" sz="4500" b="1">
              <a:solidFill>
                <a:srgbClr val="203F85"/>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8C6DAA9-FCA4-9E5B-2BC0-4EB7A481630D}"/>
              </a:ext>
            </a:extLst>
          </p:cNvPr>
          <p:cNvSpPr txBox="1"/>
          <p:nvPr/>
        </p:nvSpPr>
        <p:spPr>
          <a:xfrm>
            <a:off x="938645" y="3583967"/>
            <a:ext cx="10314708" cy="1107996"/>
          </a:xfrm>
          <a:prstGeom prst="rect">
            <a:avLst/>
          </a:prstGeom>
          <a:noFill/>
        </p:spPr>
        <p:txBody>
          <a:bodyPr wrap="square" rtlCol="0">
            <a:spAutoFit/>
          </a:bodyPr>
          <a:lstStyle/>
          <a:p>
            <a:pPr algn="just"/>
            <a:r>
              <a:rPr lang="vi-VN" sz="2400" b="1">
                <a:solidFill>
                  <a:srgbClr val="FF0000"/>
                </a:solidFill>
                <a:effectLst/>
                <a:ea typeface="Times New Roman" panose="02020603050405020304" pitchFamily="18" charset="0"/>
              </a:rPr>
              <a:t>ĐỀ TÀI</a:t>
            </a:r>
            <a:r>
              <a:rPr lang="en-GB" sz="2400" b="1">
                <a:solidFill>
                  <a:srgbClr val="FF0000"/>
                </a:solidFill>
                <a:effectLst/>
                <a:ea typeface="Times New Roman" panose="02020603050405020304" pitchFamily="18" charset="0"/>
              </a:rPr>
              <a:t>: “</a:t>
            </a:r>
            <a:r>
              <a:rPr lang="vi-VN" sz="2400" b="1">
                <a:solidFill>
                  <a:srgbClr val="FF0000"/>
                </a:solidFill>
                <a:effectLst/>
                <a:ea typeface="Times New Roman" panose="02020603050405020304" pitchFamily="18" charset="0"/>
              </a:rPr>
              <a:t>NGHIÊN CỨU, PHÂN TÍCH VÀ ĐÁNH GIÁ CÁC YẾU TỐ ẢNH HƯỞNG TỚI BỆNH TIM DỰA TRÊN TẬP DỮ LIỆU HEARTDISEASE</a:t>
            </a:r>
            <a:r>
              <a:rPr lang="en-GB" sz="2400" b="1">
                <a:solidFill>
                  <a:srgbClr val="FF0000"/>
                </a:solidFill>
                <a:effectLst/>
                <a:ea typeface="Times New Roman" panose="02020603050405020304" pitchFamily="18" charset="0"/>
              </a:rPr>
              <a:t>”</a:t>
            </a:r>
            <a:endParaRPr lang="en-US" sz="2400" b="1">
              <a:solidFill>
                <a:srgbClr val="FF0000"/>
              </a:solidFill>
              <a:effectLst/>
              <a:ea typeface="Times New Roman" panose="02020603050405020304" pitchFamily="18" charset="0"/>
            </a:endParaRPr>
          </a:p>
          <a:p>
            <a:endParaRPr lang="en-US"/>
          </a:p>
        </p:txBody>
      </p:sp>
      <p:sp>
        <p:nvSpPr>
          <p:cNvPr id="8" name="TextBox 7">
            <a:extLst>
              <a:ext uri="{FF2B5EF4-FFF2-40B4-BE49-F238E27FC236}">
                <a16:creationId xmlns:a16="http://schemas.microsoft.com/office/drawing/2014/main" id="{D8C30EBC-8D5B-157B-513E-FA57887C70D9}"/>
              </a:ext>
            </a:extLst>
          </p:cNvPr>
          <p:cNvSpPr txBox="1"/>
          <p:nvPr/>
        </p:nvSpPr>
        <p:spPr>
          <a:xfrm>
            <a:off x="938645" y="4691963"/>
            <a:ext cx="10314707" cy="2169825"/>
          </a:xfrm>
          <a:prstGeom prst="rect">
            <a:avLst/>
          </a:prstGeom>
          <a:noFill/>
        </p:spPr>
        <p:txBody>
          <a:bodyPr wrap="square" rtlCol="0">
            <a:spAutoFit/>
          </a:bodyPr>
          <a:lstStyle/>
          <a:p>
            <a:pPr lvl="0">
              <a:lnSpc>
                <a:spcPct val="115000"/>
              </a:lnSpc>
              <a:tabLst>
                <a:tab pos="942975" algn="l"/>
              </a:tabLst>
            </a:pPr>
            <a:r>
              <a:rPr lang="en-GB" sz="2000" b="0">
                <a:solidFill>
                  <a:srgbClr val="002060"/>
                </a:solidFill>
                <a:effectLst/>
                <a:latin typeface="Arial" panose="020B0604020202020204" pitchFamily="34" charset="0"/>
                <a:ea typeface="Times New Roman" panose="02020603050405020304" pitchFamily="18" charset="0"/>
                <a:cs typeface="Arial" panose="020B0604020202020204" pitchFamily="34" charset="0"/>
              </a:rPr>
              <a:t>Trưởng nhóm nghiên cứu: </a:t>
            </a:r>
            <a:r>
              <a:rPr lang="en-GB" sz="2000" b="1">
                <a:solidFill>
                  <a:srgbClr val="002060"/>
                </a:solidFill>
                <a:effectLst/>
                <a:latin typeface="Arial" panose="020B0604020202020204" pitchFamily="34" charset="0"/>
                <a:ea typeface="Times New Roman" panose="02020603050405020304" pitchFamily="18" charset="0"/>
                <a:cs typeface="Arial" panose="020B0604020202020204" pitchFamily="34" charset="0"/>
              </a:rPr>
              <a:t>Nguyễn Văn Huy, </a:t>
            </a:r>
            <a:r>
              <a:rPr lang="en-GB" sz="2000" b="0">
                <a:solidFill>
                  <a:srgbClr val="002060"/>
                </a:solidFill>
                <a:effectLst/>
                <a:latin typeface="Arial" panose="020B0604020202020204" pitchFamily="34" charset="0"/>
                <a:ea typeface="Times New Roman" panose="02020603050405020304" pitchFamily="18" charset="0"/>
                <a:cs typeface="Arial" panose="020B0604020202020204" pitchFamily="34" charset="0"/>
              </a:rPr>
              <a:t>Lớp </a:t>
            </a:r>
            <a:r>
              <a:rPr lang="en-GB" sz="2000" b="0">
                <a:solidFill>
                  <a:srgbClr val="203F85"/>
                </a:solidFill>
                <a:effectLst/>
                <a:latin typeface="Arial" panose="020B0604020202020204" pitchFamily="34" charset="0"/>
                <a:ea typeface="Times New Roman" panose="02020603050405020304" pitchFamily="18" charset="0"/>
                <a:cs typeface="Arial" panose="020B0604020202020204" pitchFamily="34" charset="0"/>
              </a:rPr>
              <a:t>DCCTCLC66A1</a:t>
            </a:r>
            <a:endParaRPr lang="en-US" sz="2000" b="1">
              <a:solidFill>
                <a:srgbClr val="203F85"/>
              </a:solidFill>
              <a:effectLst/>
              <a:latin typeface="Arial" panose="020B0604020202020204" pitchFamily="34" charset="0"/>
              <a:ea typeface="Times New Roman" panose="02020603050405020304" pitchFamily="18" charset="0"/>
              <a:cs typeface="Arial" panose="020B0604020202020204" pitchFamily="34" charset="0"/>
            </a:endParaRPr>
          </a:p>
          <a:p>
            <a:pPr lvl="0">
              <a:lnSpc>
                <a:spcPct val="115000"/>
              </a:lnSpc>
              <a:tabLst>
                <a:tab pos="942975" algn="l"/>
              </a:tabLst>
            </a:pPr>
            <a:r>
              <a:rPr lang="en-GB" sz="2000" b="0">
                <a:solidFill>
                  <a:srgbClr val="002060"/>
                </a:solidFill>
                <a:effectLst/>
                <a:latin typeface="Arial" panose="020B0604020202020204" pitchFamily="34" charset="0"/>
                <a:ea typeface="Times New Roman" panose="02020603050405020304" pitchFamily="18" charset="0"/>
                <a:cs typeface="Arial" panose="020B0604020202020204" pitchFamily="34" charset="0"/>
              </a:rPr>
              <a:t>Thành viên tham gia thực hiện:</a:t>
            </a:r>
            <a:endParaRPr lang="en-US" sz="2000" b="1">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marL="2057400" lvl="4" indent="-228600">
              <a:lnSpc>
                <a:spcPct val="115000"/>
              </a:lnSpc>
              <a:buFont typeface="+mj-lt"/>
              <a:buAutoNum type="arabicPeriod"/>
              <a:tabLst>
                <a:tab pos="1980565" algn="l"/>
              </a:tabLst>
            </a:pPr>
            <a:r>
              <a:rPr lang="en-GB" sz="2000" b="1">
                <a:solidFill>
                  <a:srgbClr val="002060"/>
                </a:solidFill>
                <a:effectLst/>
                <a:latin typeface="Arial" panose="020B0604020202020204" pitchFamily="34" charset="0"/>
                <a:ea typeface="Times New Roman" panose="02020603050405020304" pitchFamily="18" charset="0"/>
                <a:cs typeface="Arial" panose="020B0604020202020204" pitchFamily="34" charset="0"/>
              </a:rPr>
              <a:t>Mai Thị Diễm</a:t>
            </a:r>
            <a:r>
              <a:rPr lang="en-GB" sz="2000" b="0">
                <a:solidFill>
                  <a:srgbClr val="002060"/>
                </a:solidFill>
                <a:effectLst/>
                <a:latin typeface="Arial" panose="020B0604020202020204" pitchFamily="34" charset="0"/>
                <a:ea typeface="Times New Roman" panose="02020603050405020304" pitchFamily="18" charset="0"/>
                <a:cs typeface="Arial" panose="020B0604020202020204" pitchFamily="34" charset="0"/>
              </a:rPr>
              <a:t>, DCCTCLC66A1</a:t>
            </a:r>
            <a:endParaRPr lang="en-US" sz="2000" b="1">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marL="2057400" lvl="4" indent="-228600">
              <a:lnSpc>
                <a:spcPct val="115000"/>
              </a:lnSpc>
              <a:buFont typeface="+mj-lt"/>
              <a:buAutoNum type="arabicPeriod"/>
              <a:tabLst>
                <a:tab pos="942975" algn="l"/>
                <a:tab pos="1980565" algn="l"/>
              </a:tabLst>
            </a:pPr>
            <a:r>
              <a:rPr lang="en-GB" sz="2000" b="1">
                <a:solidFill>
                  <a:srgbClr val="002060"/>
                </a:solidFill>
                <a:effectLst/>
                <a:latin typeface="Arial" panose="020B0604020202020204" pitchFamily="34" charset="0"/>
                <a:ea typeface="Times New Roman" panose="02020603050405020304" pitchFamily="18" charset="0"/>
                <a:cs typeface="Arial" panose="020B0604020202020204" pitchFamily="34" charset="0"/>
              </a:rPr>
              <a:t>Nguyễn Hoàng Tùng Phong</a:t>
            </a:r>
            <a:r>
              <a:rPr lang="en-GB" sz="2000" b="0">
                <a:solidFill>
                  <a:srgbClr val="002060"/>
                </a:solidFill>
                <a:effectLst/>
                <a:latin typeface="Arial" panose="020B0604020202020204" pitchFamily="34" charset="0"/>
                <a:ea typeface="Times New Roman" panose="02020603050405020304" pitchFamily="18" charset="0"/>
                <a:cs typeface="Arial" panose="020B0604020202020204" pitchFamily="34" charset="0"/>
              </a:rPr>
              <a:t>, DCCTCLC66A1</a:t>
            </a:r>
            <a:endParaRPr lang="en-US" sz="2000" b="1">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pPr lvl="0">
              <a:lnSpc>
                <a:spcPct val="115000"/>
              </a:lnSpc>
              <a:tabLst>
                <a:tab pos="942975" algn="l"/>
              </a:tabLst>
            </a:pPr>
            <a:r>
              <a:rPr lang="en-GB" sz="2000" b="0">
                <a:solidFill>
                  <a:srgbClr val="002060"/>
                </a:solidFill>
                <a:effectLst/>
                <a:latin typeface="Arial" panose="020B0604020202020204" pitchFamily="34" charset="0"/>
                <a:ea typeface="Times New Roman" panose="02020603050405020304" pitchFamily="18" charset="0"/>
                <a:cs typeface="Arial" panose="020B0604020202020204" pitchFamily="34" charset="0"/>
              </a:rPr>
              <a:t>Giáo viên hướng dẫn: </a:t>
            </a:r>
            <a:r>
              <a:rPr lang="en-GB" sz="2000" b="1">
                <a:solidFill>
                  <a:srgbClr val="002060"/>
                </a:solidFill>
                <a:effectLst/>
                <a:latin typeface="Arial" panose="020B0604020202020204" pitchFamily="34" charset="0"/>
                <a:ea typeface="Times New Roman" panose="02020603050405020304" pitchFamily="18" charset="0"/>
                <a:cs typeface="Arial" panose="020B0604020202020204" pitchFamily="34" charset="0"/>
              </a:rPr>
              <a:t>Thạc Sĩ Đặng Văn Nam</a:t>
            </a:r>
            <a:endParaRPr lang="en-US" sz="2000" b="1">
              <a:solidFill>
                <a:srgbClr val="002060"/>
              </a:solidFill>
              <a:effectLst/>
              <a:latin typeface="Arial" panose="020B0604020202020204" pitchFamily="34" charset="0"/>
              <a:ea typeface="Times New Roman" panose="02020603050405020304" pitchFamily="18" charset="0"/>
              <a:cs typeface="Arial" panose="020B0604020202020204" pitchFamily="34" charset="0"/>
            </a:endParaRPr>
          </a:p>
          <a:p>
            <a:endParaRPr lang="en-US" sz="200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200B60FB-D600-523F-0D70-DB1922135025}"/>
              </a:ext>
            </a:extLst>
          </p:cNvPr>
          <p:cNvCxnSpPr/>
          <p:nvPr/>
        </p:nvCxnSpPr>
        <p:spPr>
          <a:xfrm>
            <a:off x="4080161" y="1400288"/>
            <a:ext cx="4031673"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625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E8CA-388F-D0E3-277B-FB8B7A99F51B}"/>
              </a:ext>
            </a:extLst>
          </p:cNvPr>
          <p:cNvSpPr>
            <a:spLocks noGrp="1"/>
          </p:cNvSpPr>
          <p:nvPr>
            <p:ph type="title"/>
          </p:nvPr>
        </p:nvSpPr>
        <p:spPr/>
        <p:txBody>
          <a:bodyPr/>
          <a:lstStyle/>
          <a:p>
            <a:pPr algn="ctr"/>
            <a:r>
              <a:rPr lang="en-GB"/>
              <a:t>Nội dung trình bày</a:t>
            </a:r>
            <a:endParaRPr lang="en-US"/>
          </a:p>
        </p:txBody>
      </p:sp>
      <p:sp>
        <p:nvSpPr>
          <p:cNvPr id="10" name="Freeform: Shape 9">
            <a:hlinkClick r:id="rId2" action="ppaction://hlinksldjump"/>
            <a:extLst>
              <a:ext uri="{FF2B5EF4-FFF2-40B4-BE49-F238E27FC236}">
                <a16:creationId xmlns:a16="http://schemas.microsoft.com/office/drawing/2014/main" id="{7C24D2ED-C7CC-E935-2C30-C4BA64E00117}"/>
              </a:ext>
            </a:extLst>
          </p:cNvPr>
          <p:cNvSpPr/>
          <p:nvPr/>
        </p:nvSpPr>
        <p:spPr>
          <a:xfrm>
            <a:off x="2775011" y="3650396"/>
            <a:ext cx="6992874" cy="701794"/>
          </a:xfrm>
          <a:custGeom>
            <a:avLst/>
            <a:gdLst>
              <a:gd name="connsiteX0" fmla="*/ 0 w 6992874"/>
              <a:gd name="connsiteY0" fmla="*/ 0 h 701793"/>
              <a:gd name="connsiteX1" fmla="*/ 6641978 w 6992874"/>
              <a:gd name="connsiteY1" fmla="*/ 0 h 701793"/>
              <a:gd name="connsiteX2" fmla="*/ 6992874 w 6992874"/>
              <a:gd name="connsiteY2" fmla="*/ 350897 h 701793"/>
              <a:gd name="connsiteX3" fmla="*/ 6641978 w 6992874"/>
              <a:gd name="connsiteY3" fmla="*/ 701793 h 701793"/>
              <a:gd name="connsiteX4" fmla="*/ 0 w 6992874"/>
              <a:gd name="connsiteY4" fmla="*/ 701793 h 701793"/>
              <a:gd name="connsiteX5" fmla="*/ 0 w 6992874"/>
              <a:gd name="connsiteY5" fmla="*/ 0 h 70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874" h="701793">
                <a:moveTo>
                  <a:pt x="6992874" y="701792"/>
                </a:moveTo>
                <a:lnTo>
                  <a:pt x="350896" y="701792"/>
                </a:lnTo>
                <a:lnTo>
                  <a:pt x="0" y="350896"/>
                </a:lnTo>
                <a:lnTo>
                  <a:pt x="350896" y="1"/>
                </a:lnTo>
                <a:lnTo>
                  <a:pt x="6992874" y="1"/>
                </a:lnTo>
                <a:lnTo>
                  <a:pt x="6992874" y="701792"/>
                </a:lnTo>
                <a:close/>
              </a:path>
            </a:pathLst>
          </a:custGeom>
          <a:solidFill>
            <a:schemeClr val="accent5">
              <a:lumMod val="75000"/>
            </a:schemeClr>
          </a:solidFill>
        </p:spPr>
        <p:style>
          <a:lnRef idx="2">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484919" tIns="118111" rIns="220472" bIns="118110" numCol="1" spcCol="1270" anchor="ctr" anchorCtr="0">
            <a:noAutofit/>
          </a:bodyPr>
          <a:lstStyle/>
          <a:p>
            <a:pPr defTabSz="1377950">
              <a:lnSpc>
                <a:spcPct val="90000"/>
              </a:lnSpc>
              <a:spcBef>
                <a:spcPct val="0"/>
              </a:spcBef>
              <a:spcAft>
                <a:spcPct val="35000"/>
              </a:spcAft>
            </a:pPr>
            <a:r>
              <a:rPr lang="en-GB" sz="3100">
                <a:latin typeface="Arial" panose="020B0604020202020204" pitchFamily="34" charset="0"/>
                <a:cs typeface="Arial" panose="020B0604020202020204" pitchFamily="34" charset="0"/>
              </a:rPr>
              <a:t>Mô tả bài toán và tập dữ liệu</a:t>
            </a:r>
            <a:endParaRPr lang="en-US" sz="310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0AD44AA-5113-9410-14B4-B806C629D660}"/>
              </a:ext>
            </a:extLst>
          </p:cNvPr>
          <p:cNvSpPr/>
          <p:nvPr/>
        </p:nvSpPr>
        <p:spPr>
          <a:xfrm>
            <a:off x="2424114" y="3650397"/>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5394097"/>
              <a:satOff val="-25103"/>
              <a:lumOff val="-1101"/>
              <a:alphaOff val="0"/>
            </a:schemeClr>
          </a:fillRef>
          <a:effectRef idx="0">
            <a:schemeClr val="accent4">
              <a:tint val="50000"/>
              <a:hueOff val="5394097"/>
              <a:satOff val="-25103"/>
              <a:lumOff val="-1101"/>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3</a:t>
            </a:r>
          </a:p>
          <a:p>
            <a:endParaRPr lang="en-VN"/>
          </a:p>
        </p:txBody>
      </p:sp>
    </p:spTree>
    <p:extLst>
      <p:ext uri="{BB962C8B-B14F-4D97-AF65-F5344CB8AC3E}">
        <p14:creationId xmlns:p14="http://schemas.microsoft.com/office/powerpoint/2010/main" val="288002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8F46-44B5-E129-DA55-2CA248AA8EAF}"/>
              </a:ext>
            </a:extLst>
          </p:cNvPr>
          <p:cNvSpPr>
            <a:spLocks noGrp="1"/>
          </p:cNvSpPr>
          <p:nvPr>
            <p:ph type="title"/>
          </p:nvPr>
        </p:nvSpPr>
        <p:spPr>
          <a:xfrm>
            <a:off x="1448980" y="53398"/>
            <a:ext cx="9737576" cy="1325563"/>
          </a:xfrm>
        </p:spPr>
        <p:txBody>
          <a:bodyPr/>
          <a:lstStyle/>
          <a:p>
            <a:pPr algn="l"/>
            <a:r>
              <a:rPr lang="en-GB"/>
              <a:t>3. Mô tả bài toán và tập dữ liệu</a:t>
            </a:r>
            <a:endParaRPr lang="en-US"/>
          </a:p>
        </p:txBody>
      </p:sp>
      <p:sp>
        <p:nvSpPr>
          <p:cNvPr id="3" name="Content Placeholder 2">
            <a:extLst>
              <a:ext uri="{FF2B5EF4-FFF2-40B4-BE49-F238E27FC236}">
                <a16:creationId xmlns:a16="http://schemas.microsoft.com/office/drawing/2014/main" id="{6E58479D-11ED-1EDE-F6E5-8A3A7E5D1B74}"/>
              </a:ext>
            </a:extLst>
          </p:cNvPr>
          <p:cNvSpPr>
            <a:spLocks noGrp="1"/>
          </p:cNvSpPr>
          <p:nvPr>
            <p:ph idx="1"/>
          </p:nvPr>
        </p:nvSpPr>
        <p:spPr>
          <a:xfrm>
            <a:off x="838200" y="1423829"/>
            <a:ext cx="10515600" cy="5000721"/>
          </a:xfrm>
        </p:spPr>
        <p:txBody>
          <a:bodyPr>
            <a:normAutofit lnSpcReduction="10000"/>
          </a:bodyPr>
          <a:lstStyle/>
          <a:p>
            <a:r>
              <a:rPr lang="en-GB"/>
              <a:t>Giới thiệu bài toán và tập dữ liệu:</a:t>
            </a:r>
          </a:p>
          <a:p>
            <a:pPr marL="971550" lvl="1" indent="-285750" algn="just">
              <a:buFont typeface="Wingdings" panose="05000000000000000000" pitchFamily="2" charset="2"/>
              <a:buChar char="Ø"/>
            </a:pPr>
            <a:r>
              <a:rPr lang="vi-VN" sz="2000">
                <a:solidFill>
                  <a:schemeClr val="tx1"/>
                </a:solidFill>
                <a:effectLst/>
                <a:latin typeface="+mn-lt"/>
                <a:ea typeface="Calibri" panose="020F0502020204030204" pitchFamily="34" charset="0"/>
              </a:rPr>
              <a:t>Theo Trung tâm kiểm soát và phòng ngừa dịch bệnh (CDC) Mỹ, bệnh tim là một trong những nguyên nhân hàng đầu gây tử vong cho người thuộc hầu hết các chủng tộc ở Mỹ (người Mỹ gốc Phi, người Mỹ da đỏ và người bản địa Alaska, và người da trắng). </a:t>
            </a:r>
          </a:p>
          <a:p>
            <a:pPr marL="971550" lvl="1" indent="-285750" algn="just">
              <a:buFont typeface="Wingdings" panose="05000000000000000000" pitchFamily="2" charset="2"/>
              <a:buChar char="Ø"/>
            </a:pPr>
            <a:r>
              <a:rPr lang="en-US" sz="2000">
                <a:solidFill>
                  <a:schemeClr val="tx1"/>
                </a:solidFill>
                <a:ea typeface="Calibri" panose="020F0502020204030204" pitchFamily="34" charset="0"/>
              </a:rPr>
              <a:t>Để nghiên cứu, đánh giá các yếu tố chính, quan trọng ảnh hưởng tới bệnh tim CDC tiến hành lấy khảo sát của người dân với nhiều độ tuổi, giới tính, chủng tộc… khác nhau </a:t>
            </a:r>
            <a:r>
              <a:rPr lang="en-US" sz="2000">
                <a:solidFill>
                  <a:schemeClr val="tx1"/>
                </a:solidFill>
                <a:ea typeface="Calibri" panose="020F0502020204030204" pitchFamily="34" charset="0"/>
                <a:sym typeface="Wingdings" pitchFamily="2" charset="2"/>
              </a:rPr>
              <a:t> Lưu trữ trong file: </a:t>
            </a:r>
            <a:r>
              <a:rPr lang="en-GB" sz="2000" kern="100">
                <a:solidFill>
                  <a:schemeClr val="tx1"/>
                </a:solidFill>
                <a:ea typeface="Calibri" panose="020F0502020204030204" pitchFamily="34" charset="0"/>
              </a:rPr>
              <a:t>HeartDisease.csv</a:t>
            </a:r>
            <a:endParaRPr lang="en-GB" sz="2000" kern="100">
              <a:solidFill>
                <a:schemeClr val="tx1"/>
              </a:solidFill>
              <a:effectLst/>
              <a:ea typeface="Calibri" panose="020F0502020204030204" pitchFamily="34" charset="0"/>
            </a:endParaRPr>
          </a:p>
          <a:p>
            <a:pPr marL="971550" lvl="1" indent="-285750" algn="just">
              <a:buFont typeface="Wingdings" panose="05000000000000000000" pitchFamily="2" charset="2"/>
              <a:buChar char="Ø"/>
            </a:pPr>
            <a:r>
              <a:rPr lang="en-GB" sz="2000" kern="100">
                <a:solidFill>
                  <a:schemeClr val="tx1"/>
                </a:solidFill>
                <a:effectLst/>
                <a:ea typeface="Calibri" panose="020F0502020204030204" pitchFamily="34" charset="0"/>
              </a:rPr>
              <a:t>Khi đã có dữ liệu khảo sát</a:t>
            </a:r>
            <a:r>
              <a:rPr lang="en-GB" sz="2000" kern="100">
                <a:solidFill>
                  <a:schemeClr val="tx1"/>
                </a:solidFill>
                <a:ea typeface="Calibri" panose="020F0502020204030204" pitchFamily="34" charset="0"/>
              </a:rPr>
              <a:t>, chúng ta bắt đầu phân tích, chuẩn hóa tập dữ liệu để tìm ra các nguyên nhân dẫn đến mắc bệnh tim.</a:t>
            </a:r>
            <a:endParaRPr lang="en-US" sz="2000" kern="100">
              <a:solidFill>
                <a:schemeClr val="tx1"/>
              </a:solidFill>
              <a:effectLst/>
              <a:ea typeface="Calibri" panose="020F0502020204030204" pitchFamily="34" charset="0"/>
            </a:endParaRPr>
          </a:p>
          <a:p>
            <a:endParaRPr lang="en-GB" sz="180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574222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E84F-70AD-ED8A-A975-9B4705986A03}"/>
              </a:ext>
            </a:extLst>
          </p:cNvPr>
          <p:cNvSpPr>
            <a:spLocks noGrp="1"/>
          </p:cNvSpPr>
          <p:nvPr>
            <p:ph type="title"/>
          </p:nvPr>
        </p:nvSpPr>
        <p:spPr/>
        <p:txBody>
          <a:bodyPr/>
          <a:lstStyle/>
          <a:p>
            <a:pPr algn="l"/>
            <a:r>
              <a:rPr lang="en-GB"/>
              <a:t>3. Mô tả bài toán và tập dữ liệu</a:t>
            </a:r>
            <a:endParaRPr lang="en-US"/>
          </a:p>
        </p:txBody>
      </p:sp>
      <p:sp>
        <p:nvSpPr>
          <p:cNvPr id="3" name="Content Placeholder 2">
            <a:extLst>
              <a:ext uri="{FF2B5EF4-FFF2-40B4-BE49-F238E27FC236}">
                <a16:creationId xmlns:a16="http://schemas.microsoft.com/office/drawing/2014/main" id="{F2DF6A41-AC5E-6396-8D7E-5D90A03E1C16}"/>
              </a:ext>
            </a:extLst>
          </p:cNvPr>
          <p:cNvSpPr>
            <a:spLocks noGrp="1"/>
          </p:cNvSpPr>
          <p:nvPr>
            <p:ph idx="1"/>
          </p:nvPr>
        </p:nvSpPr>
        <p:spPr>
          <a:xfrm>
            <a:off x="1125345" y="1121229"/>
            <a:ext cx="10515600" cy="624134"/>
          </a:xfrm>
        </p:spPr>
        <p:txBody>
          <a:bodyPr>
            <a:normAutofit fontScale="92500" lnSpcReduction="20000"/>
          </a:bodyPr>
          <a:lstStyle/>
          <a:p>
            <a:r>
              <a:rPr lang="en-GB"/>
              <a:t>Giới thiệu về tập dữ liệu</a:t>
            </a:r>
          </a:p>
          <a:p>
            <a:endParaRPr lang="en-US"/>
          </a:p>
        </p:txBody>
      </p:sp>
      <p:sp>
        <p:nvSpPr>
          <p:cNvPr id="7" name="TextBox 6">
            <a:extLst>
              <a:ext uri="{FF2B5EF4-FFF2-40B4-BE49-F238E27FC236}">
                <a16:creationId xmlns:a16="http://schemas.microsoft.com/office/drawing/2014/main" id="{56D4F3E7-DEAB-AFC3-D6CB-2A7E94275DDA}"/>
              </a:ext>
            </a:extLst>
          </p:cNvPr>
          <p:cNvSpPr txBox="1"/>
          <p:nvPr/>
        </p:nvSpPr>
        <p:spPr>
          <a:xfrm>
            <a:off x="8820575" y="2206654"/>
            <a:ext cx="3371425" cy="1785104"/>
          </a:xfrm>
          <a:prstGeom prst="rect">
            <a:avLst/>
          </a:prstGeom>
          <a:noFill/>
        </p:spPr>
        <p:txBody>
          <a:bodyPr wrap="square" rtlCol="0">
            <a:spAutoFit/>
          </a:bodyPr>
          <a:lstStyle/>
          <a:p>
            <a:r>
              <a:rPr lang="en-GB" sz="2000" b="1">
                <a:solidFill>
                  <a:srgbClr val="0000FF"/>
                </a:solidFill>
                <a:latin typeface="Arial" panose="020B0604020202020204" pitchFamily="34" charset="0"/>
                <a:cs typeface="Arial" panose="020B0604020202020204" pitchFamily="34" charset="0"/>
              </a:rPr>
              <a:t>Bao gồm: </a:t>
            </a:r>
          </a:p>
          <a:p>
            <a:pPr marL="342900" indent="-342900" algn="just">
              <a:buFont typeface="Arial" panose="020B0604020202020204" pitchFamily="34" charset="0"/>
              <a:buChar char="•"/>
            </a:pPr>
            <a:r>
              <a:rPr lang="en-GB" b="1">
                <a:latin typeface="Arial" panose="020B0604020202020204" pitchFamily="34" charset="0"/>
                <a:cs typeface="Arial" panose="020B0604020202020204" pitchFamily="34" charset="0"/>
              </a:rPr>
              <a:t>319 795 dòng ~ Tương ứng với 319 795 người lấy phiếu khảo sát. </a:t>
            </a:r>
          </a:p>
          <a:p>
            <a:pPr marL="342900" indent="-342900" algn="just">
              <a:buFont typeface="Arial" panose="020B0604020202020204" pitchFamily="34" charset="0"/>
              <a:buChar char="•"/>
            </a:pPr>
            <a:r>
              <a:rPr lang="en-GB" b="1">
                <a:latin typeface="Arial" panose="020B0604020202020204" pitchFamily="34" charset="0"/>
                <a:cs typeface="Arial" panose="020B0604020202020204" pitchFamily="34" charset="0"/>
              </a:rPr>
              <a:t>18 cột ~ ứng với 18 thông tin khảo sát khác nhau.</a:t>
            </a:r>
          </a:p>
        </p:txBody>
      </p:sp>
      <p:pic>
        <p:nvPicPr>
          <p:cNvPr id="4" name="Picture 3">
            <a:extLst>
              <a:ext uri="{FF2B5EF4-FFF2-40B4-BE49-F238E27FC236}">
                <a16:creationId xmlns:a16="http://schemas.microsoft.com/office/drawing/2014/main" id="{197BC478-A4DB-0BFE-DD64-9B6A740BB4CF}"/>
              </a:ext>
            </a:extLst>
          </p:cNvPr>
          <p:cNvPicPr>
            <a:picLocks noChangeAspect="1"/>
          </p:cNvPicPr>
          <p:nvPr/>
        </p:nvPicPr>
        <p:blipFill>
          <a:blip r:embed="rId2"/>
          <a:stretch>
            <a:fillRect/>
          </a:stretch>
        </p:blipFill>
        <p:spPr>
          <a:xfrm>
            <a:off x="159511" y="1678876"/>
            <a:ext cx="8564759" cy="5088560"/>
          </a:xfrm>
          <a:prstGeom prst="rect">
            <a:avLst/>
          </a:prstGeom>
        </p:spPr>
      </p:pic>
      <p:sp>
        <p:nvSpPr>
          <p:cNvPr id="11" name="TextBox 10">
            <a:extLst>
              <a:ext uri="{FF2B5EF4-FFF2-40B4-BE49-F238E27FC236}">
                <a16:creationId xmlns:a16="http://schemas.microsoft.com/office/drawing/2014/main" id="{838F2714-156B-F2FE-54B9-45D706D2282D}"/>
              </a:ext>
            </a:extLst>
          </p:cNvPr>
          <p:cNvSpPr txBox="1"/>
          <p:nvPr/>
        </p:nvSpPr>
        <p:spPr>
          <a:xfrm>
            <a:off x="8836684" y="1744989"/>
            <a:ext cx="2354107" cy="461665"/>
          </a:xfrm>
          <a:prstGeom prst="rect">
            <a:avLst/>
          </a:prstGeom>
          <a:noFill/>
        </p:spPr>
        <p:txBody>
          <a:bodyPr wrap="square">
            <a:spAutoFit/>
          </a:bodyPr>
          <a:lstStyle/>
          <a:p>
            <a:pPr marL="46038" lvl="1" indent="-34925" algn="just"/>
            <a:r>
              <a:rPr lang="en-GB" sz="2400" b="1" kern="100">
                <a:solidFill>
                  <a:srgbClr val="FF0000"/>
                </a:solidFill>
                <a:ea typeface="Calibri" panose="020F0502020204030204" pitchFamily="34" charset="0"/>
              </a:rPr>
              <a:t>HeartDisease.csv</a:t>
            </a:r>
            <a:endParaRPr lang="en-GB" sz="2400" b="1" kern="100">
              <a:solidFill>
                <a:srgbClr val="FF0000"/>
              </a:solidFill>
              <a:effectLst/>
              <a:ea typeface="Calibri" panose="020F0502020204030204" pitchFamily="34" charset="0"/>
            </a:endParaRPr>
          </a:p>
        </p:txBody>
      </p:sp>
    </p:spTree>
    <p:extLst>
      <p:ext uri="{BB962C8B-B14F-4D97-AF65-F5344CB8AC3E}">
        <p14:creationId xmlns:p14="http://schemas.microsoft.com/office/powerpoint/2010/main" val="91529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E84F-70AD-ED8A-A975-9B4705986A03}"/>
              </a:ext>
            </a:extLst>
          </p:cNvPr>
          <p:cNvSpPr>
            <a:spLocks noGrp="1"/>
          </p:cNvSpPr>
          <p:nvPr>
            <p:ph type="title"/>
          </p:nvPr>
        </p:nvSpPr>
        <p:spPr/>
        <p:txBody>
          <a:bodyPr/>
          <a:lstStyle/>
          <a:p>
            <a:pPr algn="l"/>
            <a:r>
              <a:rPr lang="en-GB"/>
              <a:t>3. Mô tả bài toán và tập dữ liệu</a:t>
            </a:r>
            <a:endParaRPr lang="en-US"/>
          </a:p>
        </p:txBody>
      </p:sp>
      <p:graphicFrame>
        <p:nvGraphicFramePr>
          <p:cNvPr id="10" name="Table 9">
            <a:extLst>
              <a:ext uri="{FF2B5EF4-FFF2-40B4-BE49-F238E27FC236}">
                <a16:creationId xmlns:a16="http://schemas.microsoft.com/office/drawing/2014/main" id="{3D8988BB-8E1E-44B0-F407-CF224E7DAE8A}"/>
              </a:ext>
            </a:extLst>
          </p:cNvPr>
          <p:cNvGraphicFramePr>
            <a:graphicFrameLocks noGrp="1"/>
          </p:cNvGraphicFramePr>
          <p:nvPr>
            <p:extLst>
              <p:ext uri="{D42A27DB-BD31-4B8C-83A1-F6EECF244321}">
                <p14:modId xmlns:p14="http://schemas.microsoft.com/office/powerpoint/2010/main" val="2834824600"/>
              </p:ext>
            </p:extLst>
          </p:nvPr>
        </p:nvGraphicFramePr>
        <p:xfrm>
          <a:off x="926466" y="1392260"/>
          <a:ext cx="10661724" cy="5424176"/>
        </p:xfrm>
        <a:graphic>
          <a:graphicData uri="http://schemas.openxmlformats.org/drawingml/2006/table">
            <a:tbl>
              <a:tblPr firstRow="1" firstCol="1" bandRow="1">
                <a:tableStyleId>{5C22544A-7EE6-4342-B048-85BDC9FD1C3A}</a:tableStyleId>
              </a:tblPr>
              <a:tblGrid>
                <a:gridCol w="499202">
                  <a:extLst>
                    <a:ext uri="{9D8B030D-6E8A-4147-A177-3AD203B41FA5}">
                      <a16:colId xmlns:a16="http://schemas.microsoft.com/office/drawing/2014/main" val="1527411982"/>
                    </a:ext>
                  </a:extLst>
                </a:gridCol>
                <a:gridCol w="2370825">
                  <a:extLst>
                    <a:ext uri="{9D8B030D-6E8A-4147-A177-3AD203B41FA5}">
                      <a16:colId xmlns:a16="http://schemas.microsoft.com/office/drawing/2014/main" val="713375353"/>
                    </a:ext>
                  </a:extLst>
                </a:gridCol>
                <a:gridCol w="1678032">
                  <a:extLst>
                    <a:ext uri="{9D8B030D-6E8A-4147-A177-3AD203B41FA5}">
                      <a16:colId xmlns:a16="http://schemas.microsoft.com/office/drawing/2014/main" val="4190546392"/>
                    </a:ext>
                  </a:extLst>
                </a:gridCol>
                <a:gridCol w="6113665">
                  <a:extLst>
                    <a:ext uri="{9D8B030D-6E8A-4147-A177-3AD203B41FA5}">
                      <a16:colId xmlns:a16="http://schemas.microsoft.com/office/drawing/2014/main" val="1232009451"/>
                    </a:ext>
                  </a:extLst>
                </a:gridCol>
              </a:tblGrid>
              <a:tr h="443668">
                <a:tc>
                  <a:txBody>
                    <a:bodyPr/>
                    <a:lstStyle/>
                    <a:p>
                      <a:pPr algn="ctr">
                        <a:lnSpc>
                          <a:spcPct val="107000"/>
                        </a:lnSpc>
                        <a:spcAft>
                          <a:spcPts val="800"/>
                        </a:spcAft>
                      </a:pPr>
                      <a:r>
                        <a:rPr lang="vi-VN" sz="1300" kern="100">
                          <a:effectLst/>
                        </a:rPr>
                        <a:t>STT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ctr">
                        <a:lnSpc>
                          <a:spcPct val="107000"/>
                        </a:lnSpc>
                        <a:spcAft>
                          <a:spcPts val="800"/>
                        </a:spcAft>
                      </a:pPr>
                      <a:r>
                        <a:rPr lang="vi-VN" sz="1300" kern="100">
                          <a:effectLst/>
                        </a:rPr>
                        <a:t>Thuộc tính</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ctr">
                        <a:lnSpc>
                          <a:spcPct val="107000"/>
                        </a:lnSpc>
                        <a:spcAft>
                          <a:spcPts val="800"/>
                        </a:spcAft>
                      </a:pPr>
                      <a:r>
                        <a:rPr lang="vi-VN" sz="1300" kern="100">
                          <a:effectLst/>
                        </a:rPr>
                        <a:t>Kiểu dữ liệu</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ctr">
                        <a:lnSpc>
                          <a:spcPct val="107000"/>
                        </a:lnSpc>
                        <a:spcAft>
                          <a:spcPts val="800"/>
                        </a:spcAft>
                      </a:pPr>
                      <a:r>
                        <a:rPr lang="vi-VN" sz="1300" kern="100">
                          <a:effectLst/>
                        </a:rPr>
                        <a:t>Mô tả</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3745718837"/>
                  </a:ext>
                </a:extLst>
              </a:tr>
              <a:tr h="313506">
                <a:tc>
                  <a:txBody>
                    <a:bodyPr/>
                    <a:lstStyle/>
                    <a:p>
                      <a:pPr algn="ctr">
                        <a:lnSpc>
                          <a:spcPct val="107000"/>
                        </a:lnSpc>
                        <a:spcAft>
                          <a:spcPts val="800"/>
                        </a:spcAft>
                      </a:pPr>
                      <a:r>
                        <a:rPr lang="vi-VN" sz="1300" kern="100">
                          <a:effectLst/>
                        </a:rPr>
                        <a:t>1</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HeartDisease</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Có mắc bệnh tim hay không (Yes|No)</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2290280046"/>
                  </a:ext>
                </a:extLst>
              </a:tr>
              <a:tr h="347719">
                <a:tc>
                  <a:txBody>
                    <a:bodyPr/>
                    <a:lstStyle/>
                    <a:p>
                      <a:pPr algn="ctr">
                        <a:lnSpc>
                          <a:spcPct val="107000"/>
                        </a:lnSpc>
                        <a:spcAft>
                          <a:spcPts val="800"/>
                        </a:spcAft>
                      </a:pPr>
                      <a:r>
                        <a:rPr lang="vi-VN" sz="1300" kern="100">
                          <a:effectLst/>
                        </a:rPr>
                        <a:t>2</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BMI</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Số thực (float)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Chỉ số cơ thể (tính dựa trên chiều cao và cân nặng</a:t>
                      </a:r>
                      <a:r>
                        <a:rPr lang="en-GB" sz="1300" kern="100">
                          <a:effectLst/>
                        </a:rPr>
                        <a: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4245422991"/>
                  </a:ext>
                </a:extLst>
              </a:tr>
              <a:tr h="319687">
                <a:tc>
                  <a:txBody>
                    <a:bodyPr/>
                    <a:lstStyle/>
                    <a:p>
                      <a:pPr algn="ctr">
                        <a:lnSpc>
                          <a:spcPct val="107000"/>
                        </a:lnSpc>
                        <a:spcAft>
                          <a:spcPts val="800"/>
                        </a:spcAft>
                      </a:pPr>
                      <a:r>
                        <a:rPr lang="vi-VN" sz="1300" kern="100">
                          <a:effectLst/>
                        </a:rPr>
                        <a:t>3</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Smoking</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Có nghiện hút thuốc hay không</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241200447"/>
                  </a:ext>
                </a:extLst>
              </a:tr>
              <a:tr h="332509">
                <a:tc>
                  <a:txBody>
                    <a:bodyPr/>
                    <a:lstStyle/>
                    <a:p>
                      <a:pPr algn="ctr">
                        <a:lnSpc>
                          <a:spcPct val="107000"/>
                        </a:lnSpc>
                        <a:spcAft>
                          <a:spcPts val="800"/>
                        </a:spcAft>
                      </a:pPr>
                      <a:r>
                        <a:rPr lang="vi-VN" sz="1300" kern="100">
                          <a:effectLst/>
                        </a:rPr>
                        <a:t>4</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AlcoholDrinking</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Có </a:t>
                      </a:r>
                      <a:r>
                        <a:rPr lang="en-GB" sz="1300" kern="100">
                          <a:effectLst/>
                        </a:rPr>
                        <a:t>nghiện </a:t>
                      </a:r>
                      <a:r>
                        <a:rPr lang="vi-VN" sz="1300" kern="100">
                          <a:effectLst/>
                        </a:rPr>
                        <a:t>uống rượu hay không</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594226155"/>
                  </a:ext>
                </a:extLst>
              </a:tr>
              <a:tr h="299243">
                <a:tc>
                  <a:txBody>
                    <a:bodyPr/>
                    <a:lstStyle/>
                    <a:p>
                      <a:pPr algn="ctr">
                        <a:lnSpc>
                          <a:spcPct val="107000"/>
                        </a:lnSpc>
                        <a:spcAft>
                          <a:spcPts val="800"/>
                        </a:spcAft>
                      </a:pPr>
                      <a:r>
                        <a:rPr lang="vi-VN" sz="1300" kern="100">
                          <a:effectLst/>
                        </a:rPr>
                        <a:t>5</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Stroke</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Có hay không từng bị đột quỵ</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2372746531"/>
                  </a:ext>
                </a:extLst>
              </a:tr>
              <a:tr h="375334">
                <a:tc>
                  <a:txBody>
                    <a:bodyPr/>
                    <a:lstStyle/>
                    <a:p>
                      <a:pPr algn="ctr">
                        <a:lnSpc>
                          <a:spcPct val="107000"/>
                        </a:lnSpc>
                        <a:spcAft>
                          <a:spcPts val="800"/>
                        </a:spcAft>
                      </a:pPr>
                      <a:r>
                        <a:rPr lang="vi-VN" sz="1300" kern="100">
                          <a:effectLst/>
                        </a:rPr>
                        <a:t>6</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PhysicalHealth</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Số thực (float)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Sức khỏe thể chất của bạn trong 30 ngày, có bao nhiêu hay không tốt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3209494807"/>
                  </a:ext>
                </a:extLst>
              </a:tr>
              <a:tr h="317257">
                <a:tc>
                  <a:txBody>
                    <a:bodyPr/>
                    <a:lstStyle/>
                    <a:p>
                      <a:pPr algn="ctr">
                        <a:lnSpc>
                          <a:spcPct val="107000"/>
                        </a:lnSpc>
                        <a:spcAft>
                          <a:spcPts val="800"/>
                        </a:spcAft>
                      </a:pPr>
                      <a:r>
                        <a:rPr lang="vi-VN" sz="1300" kern="100">
                          <a:effectLst/>
                        </a:rPr>
                        <a:t>7</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MentalHealth</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Số thực (float)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Tinh thần của bạn trong 30 ngày, có bao nhiêu ngày không tốt </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3151010681"/>
                  </a:ext>
                </a:extLst>
              </a:tr>
              <a:tr h="310766">
                <a:tc>
                  <a:txBody>
                    <a:bodyPr/>
                    <a:lstStyle/>
                    <a:p>
                      <a:pPr algn="ctr">
                        <a:lnSpc>
                          <a:spcPct val="107000"/>
                        </a:lnSpc>
                        <a:spcAft>
                          <a:spcPts val="800"/>
                        </a:spcAft>
                      </a:pPr>
                      <a:r>
                        <a:rPr lang="vi-VN" sz="1300" kern="100">
                          <a:effectLst/>
                        </a:rPr>
                        <a:t>8</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DiffWalking</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Bạn có gặp khó khăn nghiêm trọng khi đi</a:t>
                      </a:r>
                      <a:r>
                        <a:rPr lang="en-GB" sz="1300" kern="100">
                          <a:effectLst/>
                          <a:latin typeface="Arial" panose="020B0604020202020204" pitchFamily="34" charset="0"/>
                          <a:cs typeface="Arial" panose="020B0604020202020204" pitchFamily="34" charset="0"/>
                        </a:rPr>
                        <a:t> lại</a:t>
                      </a:r>
                      <a:r>
                        <a:rPr lang="en-GB" sz="1300" kern="100">
                          <a:effectLst/>
                        </a:rPr>
                        <a:t> </a:t>
                      </a:r>
                      <a:r>
                        <a:rPr lang="vi-VN" sz="1300" kern="100">
                          <a:effectLst/>
                        </a:rPr>
                        <a:t>không</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1334790831"/>
                  </a:ext>
                </a:extLst>
              </a:tr>
              <a:tr h="227044">
                <a:tc>
                  <a:txBody>
                    <a:bodyPr/>
                    <a:lstStyle/>
                    <a:p>
                      <a:pPr algn="ctr">
                        <a:lnSpc>
                          <a:spcPct val="107000"/>
                        </a:lnSpc>
                        <a:spcAft>
                          <a:spcPts val="800"/>
                        </a:spcAft>
                      </a:pPr>
                      <a:r>
                        <a:rPr lang="vi-VN" sz="1300" kern="100">
                          <a:effectLst/>
                        </a:rPr>
                        <a:t>9</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Sex</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Giới tính  (Male | Female)</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1266282719"/>
                  </a:ext>
                </a:extLst>
              </a:tr>
              <a:tr h="227044">
                <a:tc>
                  <a:txBody>
                    <a:bodyPr/>
                    <a:lstStyle/>
                    <a:p>
                      <a:pPr algn="ctr">
                        <a:lnSpc>
                          <a:spcPct val="107000"/>
                        </a:lnSpc>
                        <a:spcAft>
                          <a:spcPts val="800"/>
                        </a:spcAft>
                      </a:pPr>
                      <a:r>
                        <a:rPr lang="vi-VN" sz="1300" kern="100">
                          <a:effectLst/>
                        </a:rPr>
                        <a:t>10</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AgeCategory</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Nhóm độ tuổi của bạn (</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1697232028"/>
                  </a:ext>
                </a:extLst>
              </a:tr>
              <a:tr h="227044">
                <a:tc>
                  <a:txBody>
                    <a:bodyPr/>
                    <a:lstStyle/>
                    <a:p>
                      <a:pPr algn="ctr">
                        <a:lnSpc>
                          <a:spcPct val="107000"/>
                        </a:lnSpc>
                        <a:spcAft>
                          <a:spcPts val="800"/>
                        </a:spcAft>
                      </a:pPr>
                      <a:r>
                        <a:rPr lang="vi-VN" sz="1300" kern="100">
                          <a:effectLst/>
                        </a:rPr>
                        <a:t>11</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Race</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Chủng tộc của bạn </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118982916"/>
                  </a:ext>
                </a:extLst>
              </a:tr>
              <a:tr h="227044">
                <a:tc>
                  <a:txBody>
                    <a:bodyPr/>
                    <a:lstStyle/>
                    <a:p>
                      <a:pPr algn="ctr">
                        <a:lnSpc>
                          <a:spcPct val="107000"/>
                        </a:lnSpc>
                        <a:spcAft>
                          <a:spcPts val="800"/>
                        </a:spcAft>
                      </a:pPr>
                      <a:r>
                        <a:rPr lang="vi-VN" sz="1300" kern="100">
                          <a:effectLst/>
                        </a:rPr>
                        <a:t>12</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Diabetic</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Có bị bệnh tiểu đường hay không</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265656449"/>
                  </a:ext>
                </a:extLst>
              </a:tr>
              <a:tr h="227044">
                <a:tc>
                  <a:txBody>
                    <a:bodyPr/>
                    <a:lstStyle/>
                    <a:p>
                      <a:pPr algn="ctr">
                        <a:lnSpc>
                          <a:spcPct val="107000"/>
                        </a:lnSpc>
                        <a:spcAft>
                          <a:spcPts val="800"/>
                        </a:spcAft>
                      </a:pPr>
                      <a:r>
                        <a:rPr lang="vi-VN" sz="1300" kern="100">
                          <a:effectLst/>
                        </a:rPr>
                        <a:t>13</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PhysicalActivity</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Có hoạt động thể chất hay không</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1779892922"/>
                  </a:ext>
                </a:extLst>
              </a:tr>
              <a:tr h="227044">
                <a:tc>
                  <a:txBody>
                    <a:bodyPr/>
                    <a:lstStyle/>
                    <a:p>
                      <a:pPr algn="ctr">
                        <a:lnSpc>
                          <a:spcPct val="107000"/>
                        </a:lnSpc>
                        <a:spcAft>
                          <a:spcPts val="800"/>
                        </a:spcAft>
                      </a:pPr>
                      <a:r>
                        <a:rPr lang="vi-VN" sz="1300" kern="100">
                          <a:effectLst/>
                        </a:rPr>
                        <a:t>14</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GenHealth</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Tình trạng sức khỏe như thế nào</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1016848755"/>
                  </a:ext>
                </a:extLst>
              </a:tr>
              <a:tr h="227044">
                <a:tc>
                  <a:txBody>
                    <a:bodyPr/>
                    <a:lstStyle/>
                    <a:p>
                      <a:pPr algn="ctr">
                        <a:lnSpc>
                          <a:spcPct val="107000"/>
                        </a:lnSpc>
                        <a:spcAft>
                          <a:spcPts val="800"/>
                        </a:spcAft>
                      </a:pPr>
                      <a:r>
                        <a:rPr lang="vi-VN" sz="1300" kern="100">
                          <a:effectLst/>
                        </a:rPr>
                        <a:t>15</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SleepTime</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Số thực (float)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Thời gian ngủ</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3008379872"/>
                  </a:ext>
                </a:extLst>
              </a:tr>
              <a:tr h="227044">
                <a:tc>
                  <a:txBody>
                    <a:bodyPr/>
                    <a:lstStyle/>
                    <a:p>
                      <a:pPr algn="ctr">
                        <a:lnSpc>
                          <a:spcPct val="107000"/>
                        </a:lnSpc>
                        <a:spcAft>
                          <a:spcPts val="800"/>
                        </a:spcAft>
                      </a:pPr>
                      <a:r>
                        <a:rPr lang="vi-VN" sz="1300" kern="100">
                          <a:effectLst/>
                        </a:rPr>
                        <a:t>16</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Asthma</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Có bị bệnh hen xuyễn hay không</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3507512357"/>
                  </a:ext>
                </a:extLst>
              </a:tr>
              <a:tr h="227044">
                <a:tc>
                  <a:txBody>
                    <a:bodyPr/>
                    <a:lstStyle/>
                    <a:p>
                      <a:pPr algn="ctr">
                        <a:lnSpc>
                          <a:spcPct val="107000"/>
                        </a:lnSpc>
                        <a:spcAft>
                          <a:spcPts val="800"/>
                        </a:spcAft>
                      </a:pPr>
                      <a:r>
                        <a:rPr lang="vi-VN" sz="1300" kern="100">
                          <a:effectLst/>
                        </a:rPr>
                        <a:t>17</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KidneyDisease</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Có bị bệnh thận hay không</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2952015619"/>
                  </a:ext>
                </a:extLst>
              </a:tr>
              <a:tr h="321091">
                <a:tc>
                  <a:txBody>
                    <a:bodyPr/>
                    <a:lstStyle/>
                    <a:p>
                      <a:pPr algn="ctr">
                        <a:lnSpc>
                          <a:spcPct val="107000"/>
                        </a:lnSpc>
                        <a:spcAft>
                          <a:spcPts val="800"/>
                        </a:spcAft>
                      </a:pPr>
                      <a:r>
                        <a:rPr lang="vi-VN" sz="1300" kern="100">
                          <a:effectLst/>
                        </a:rPr>
                        <a:t>18</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b="1" kern="100">
                          <a:effectLst/>
                        </a:rPr>
                        <a:t>SkinCancer</a:t>
                      </a:r>
                      <a:endParaRPr lang="en-US" sz="1300" b="1"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Chuỗi (object)</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tc>
                  <a:txBody>
                    <a:bodyPr/>
                    <a:lstStyle/>
                    <a:p>
                      <a:pPr algn="l">
                        <a:lnSpc>
                          <a:spcPct val="107000"/>
                        </a:lnSpc>
                        <a:spcAft>
                          <a:spcPts val="800"/>
                        </a:spcAft>
                      </a:pPr>
                      <a:r>
                        <a:rPr lang="vi-VN" sz="1300" kern="100">
                          <a:effectLst/>
                        </a:rPr>
                        <a:t>Có bị ung thư da hay không</a:t>
                      </a:r>
                      <a:endParaRPr lang="en-US" sz="13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9355" marR="59355" marT="0" marB="0" anchor="ctr"/>
                </a:tc>
                <a:extLst>
                  <a:ext uri="{0D108BD9-81ED-4DB2-BD59-A6C34878D82A}">
                    <a16:rowId xmlns:a16="http://schemas.microsoft.com/office/drawing/2014/main" val="3300231824"/>
                  </a:ext>
                </a:extLst>
              </a:tr>
            </a:tbl>
          </a:graphicData>
        </a:graphic>
      </p:graphicFrame>
    </p:spTree>
    <p:extLst>
      <p:ext uri="{BB962C8B-B14F-4D97-AF65-F5344CB8AC3E}">
        <p14:creationId xmlns:p14="http://schemas.microsoft.com/office/powerpoint/2010/main" val="123857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E8CA-388F-D0E3-277B-FB8B7A99F51B}"/>
              </a:ext>
            </a:extLst>
          </p:cNvPr>
          <p:cNvSpPr>
            <a:spLocks noGrp="1"/>
          </p:cNvSpPr>
          <p:nvPr>
            <p:ph type="title"/>
          </p:nvPr>
        </p:nvSpPr>
        <p:spPr/>
        <p:txBody>
          <a:bodyPr/>
          <a:lstStyle/>
          <a:p>
            <a:pPr algn="ctr"/>
            <a:r>
              <a:rPr lang="en-GB"/>
              <a:t>Nội dung trình bày</a:t>
            </a:r>
            <a:endParaRPr lang="en-US"/>
          </a:p>
        </p:txBody>
      </p:sp>
      <p:sp>
        <p:nvSpPr>
          <p:cNvPr id="12" name="Freeform: Shape 11">
            <a:hlinkClick r:id="rId2" action="ppaction://hlinksldjump"/>
            <a:extLst>
              <a:ext uri="{FF2B5EF4-FFF2-40B4-BE49-F238E27FC236}">
                <a16:creationId xmlns:a16="http://schemas.microsoft.com/office/drawing/2014/main" id="{FBF9A440-D614-3E7B-F585-6027C77A7560}"/>
              </a:ext>
            </a:extLst>
          </p:cNvPr>
          <p:cNvSpPr/>
          <p:nvPr/>
        </p:nvSpPr>
        <p:spPr>
          <a:xfrm>
            <a:off x="2775011" y="3314771"/>
            <a:ext cx="6992874" cy="701794"/>
          </a:xfrm>
          <a:custGeom>
            <a:avLst/>
            <a:gdLst>
              <a:gd name="connsiteX0" fmla="*/ 0 w 6992874"/>
              <a:gd name="connsiteY0" fmla="*/ 0 h 701793"/>
              <a:gd name="connsiteX1" fmla="*/ 6641978 w 6992874"/>
              <a:gd name="connsiteY1" fmla="*/ 0 h 701793"/>
              <a:gd name="connsiteX2" fmla="*/ 6992874 w 6992874"/>
              <a:gd name="connsiteY2" fmla="*/ 350897 h 701793"/>
              <a:gd name="connsiteX3" fmla="*/ 6641978 w 6992874"/>
              <a:gd name="connsiteY3" fmla="*/ 701793 h 701793"/>
              <a:gd name="connsiteX4" fmla="*/ 0 w 6992874"/>
              <a:gd name="connsiteY4" fmla="*/ 701793 h 701793"/>
              <a:gd name="connsiteX5" fmla="*/ 0 w 6992874"/>
              <a:gd name="connsiteY5" fmla="*/ 0 h 70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874" h="701793">
                <a:moveTo>
                  <a:pt x="6992874" y="701792"/>
                </a:moveTo>
                <a:lnTo>
                  <a:pt x="350896" y="701792"/>
                </a:lnTo>
                <a:lnTo>
                  <a:pt x="0" y="350896"/>
                </a:lnTo>
                <a:lnTo>
                  <a:pt x="350896" y="1"/>
                </a:lnTo>
                <a:lnTo>
                  <a:pt x="6992874" y="1"/>
                </a:lnTo>
                <a:lnTo>
                  <a:pt x="6992874" y="701792"/>
                </a:lnTo>
                <a:close/>
              </a:path>
            </a:pathLst>
          </a:custGeom>
          <a:solidFill>
            <a:schemeClr val="accent5">
              <a:lumMod val="75000"/>
            </a:schemeClr>
          </a:solidFill>
        </p:spPr>
        <p:style>
          <a:lnRef idx="2">
            <a:schemeClr val="lt1">
              <a:hueOff val="0"/>
              <a:satOff val="0"/>
              <a:lumOff val="0"/>
              <a:alphaOff val="0"/>
            </a:schemeClr>
          </a:lnRef>
          <a:fillRef idx="1">
            <a:schemeClr val="accent4">
              <a:hueOff val="7350668"/>
              <a:satOff val="-30583"/>
              <a:lumOff val="7206"/>
              <a:alphaOff val="0"/>
            </a:schemeClr>
          </a:fillRef>
          <a:effectRef idx="0">
            <a:schemeClr val="accent4">
              <a:hueOff val="7350668"/>
              <a:satOff val="-30583"/>
              <a:lumOff val="7206"/>
              <a:alphaOff val="0"/>
            </a:schemeClr>
          </a:effectRef>
          <a:fontRef idx="minor">
            <a:schemeClr val="lt1"/>
          </a:fontRef>
        </p:style>
        <p:txBody>
          <a:bodyPr spcFirstLastPara="0" vert="horz" wrap="square" lIns="484919" tIns="118111" rIns="220472" bIns="118110" numCol="1" spcCol="1270" anchor="ctr" anchorCtr="0">
            <a:noAutofit/>
          </a:bodyPr>
          <a:lstStyle/>
          <a:p>
            <a:pPr defTabSz="1377950">
              <a:lnSpc>
                <a:spcPct val="90000"/>
              </a:lnSpc>
              <a:spcBef>
                <a:spcPct val="0"/>
              </a:spcBef>
              <a:spcAft>
                <a:spcPct val="35000"/>
              </a:spcAft>
            </a:pPr>
            <a:r>
              <a:rPr lang="en-GB" sz="3100">
                <a:latin typeface="Arial" panose="020B0604020202020204" pitchFamily="34" charset="0"/>
                <a:cs typeface="Arial" panose="020B0604020202020204" pitchFamily="34" charset="0"/>
              </a:rPr>
              <a:t>Công cụ và môi trường thực hiện</a:t>
            </a:r>
            <a:endParaRPr lang="en-US" sz="310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1318D03D-E36D-4B8E-3453-35955415AF3F}"/>
              </a:ext>
            </a:extLst>
          </p:cNvPr>
          <p:cNvSpPr/>
          <p:nvPr/>
        </p:nvSpPr>
        <p:spPr>
          <a:xfrm>
            <a:off x="2424114" y="3314771"/>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8091146"/>
              <a:satOff val="-37655"/>
              <a:lumOff val="-1652"/>
              <a:alphaOff val="0"/>
            </a:schemeClr>
          </a:fillRef>
          <a:effectRef idx="0">
            <a:schemeClr val="accent4">
              <a:tint val="50000"/>
              <a:hueOff val="8091146"/>
              <a:satOff val="-37655"/>
              <a:lumOff val="-1652"/>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4</a:t>
            </a:r>
          </a:p>
          <a:p>
            <a:endParaRPr lang="en-VN"/>
          </a:p>
        </p:txBody>
      </p:sp>
    </p:spTree>
    <p:extLst>
      <p:ext uri="{BB962C8B-B14F-4D97-AF65-F5344CB8AC3E}">
        <p14:creationId xmlns:p14="http://schemas.microsoft.com/office/powerpoint/2010/main" val="283724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2D1C8D-88F7-A4AD-177F-D333BAAFAFF0}"/>
              </a:ext>
            </a:extLst>
          </p:cNvPr>
          <p:cNvPicPr>
            <a:picLocks noChangeAspect="1"/>
          </p:cNvPicPr>
          <p:nvPr/>
        </p:nvPicPr>
        <p:blipFill>
          <a:blip r:embed="rId2"/>
          <a:stretch>
            <a:fillRect/>
          </a:stretch>
        </p:blipFill>
        <p:spPr>
          <a:xfrm>
            <a:off x="4829128" y="5319091"/>
            <a:ext cx="4767871" cy="1494407"/>
          </a:xfrm>
          <a:prstGeom prst="rect">
            <a:avLst/>
          </a:prstGeom>
        </p:spPr>
      </p:pic>
      <p:pic>
        <p:nvPicPr>
          <p:cNvPr id="9" name="Content Placeholder 8">
            <a:extLst>
              <a:ext uri="{FF2B5EF4-FFF2-40B4-BE49-F238E27FC236}">
                <a16:creationId xmlns:a16="http://schemas.microsoft.com/office/drawing/2014/main" id="{F47B82E9-F645-5C0D-2345-3698E5D7CC3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9754763" y="4114163"/>
            <a:ext cx="2144025" cy="2577935"/>
          </a:xfrm>
          <a:prstGeom prst="rect">
            <a:avLst/>
          </a:prstGeom>
          <a:noFill/>
        </p:spPr>
      </p:pic>
      <p:pic>
        <p:nvPicPr>
          <p:cNvPr id="6" name="Picture 5">
            <a:extLst>
              <a:ext uri="{FF2B5EF4-FFF2-40B4-BE49-F238E27FC236}">
                <a16:creationId xmlns:a16="http://schemas.microsoft.com/office/drawing/2014/main" id="{C2AF0312-4A8E-292A-AA13-3D91E103573B}"/>
              </a:ext>
            </a:extLst>
          </p:cNvPr>
          <p:cNvPicPr>
            <a:picLocks noChangeAspect="1"/>
          </p:cNvPicPr>
          <p:nvPr/>
        </p:nvPicPr>
        <p:blipFill rotWithShape="1">
          <a:blip r:embed="rId4">
            <a:extLst>
              <a:ext uri="{28A0092B-C50C-407E-A947-70E740481C1C}">
                <a14:useLocalDpi xmlns:a14="http://schemas.microsoft.com/office/drawing/2010/main" val="0"/>
              </a:ext>
            </a:extLst>
          </a:blip>
          <a:srcRect t="22225" b="29435"/>
          <a:stretch/>
        </p:blipFill>
        <p:spPr bwMode="auto">
          <a:xfrm>
            <a:off x="4380796" y="3858263"/>
            <a:ext cx="5216203" cy="1195284"/>
          </a:xfrm>
          <a:prstGeom prst="rect">
            <a:avLst/>
          </a:prstGeom>
          <a:noFill/>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E2F4F69A-3D9C-1891-00AA-FDE7855E388A}"/>
              </a:ext>
            </a:extLst>
          </p:cNvPr>
          <p:cNvSpPr>
            <a:spLocks noGrp="1"/>
          </p:cNvSpPr>
          <p:nvPr>
            <p:ph type="title"/>
          </p:nvPr>
        </p:nvSpPr>
        <p:spPr/>
        <p:txBody>
          <a:bodyPr/>
          <a:lstStyle/>
          <a:p>
            <a:pPr algn="l"/>
            <a:r>
              <a:rPr lang="en-GB"/>
              <a:t>4. Công cụ và môi trường thực hiện</a:t>
            </a:r>
            <a:endParaRPr lang="en-US"/>
          </a:p>
        </p:txBody>
      </p:sp>
      <p:pic>
        <p:nvPicPr>
          <p:cNvPr id="4" name="Picture 3">
            <a:extLst>
              <a:ext uri="{FF2B5EF4-FFF2-40B4-BE49-F238E27FC236}">
                <a16:creationId xmlns:a16="http://schemas.microsoft.com/office/drawing/2014/main" id="{D00AAA90-7254-99F4-85D3-1824F70CC3FC}"/>
              </a:ext>
            </a:extLst>
          </p:cNvPr>
          <p:cNvPicPr>
            <a:picLocks noChangeAspect="1"/>
          </p:cNvPicPr>
          <p:nvPr/>
        </p:nvPicPr>
        <p:blipFill rotWithShape="1">
          <a:blip r:embed="rId5"/>
          <a:srcRect l="22880" r="23138"/>
          <a:stretch/>
        </p:blipFill>
        <p:spPr>
          <a:xfrm>
            <a:off x="3887173" y="1423424"/>
            <a:ext cx="2361227" cy="2296407"/>
          </a:xfrm>
          <a:prstGeom prst="rect">
            <a:avLst/>
          </a:prstGeom>
        </p:spPr>
      </p:pic>
      <p:sp>
        <p:nvSpPr>
          <p:cNvPr id="7" name="AutoShape 12" descr="Chương Trình học tập Sử dụng mã ngôn ngữ lập trình Máy tính Python giấy Tờ  Tuyển - máy tính png tải về - Miễn phí trong suốt Văn Bản png Tải về.">
            <a:extLst>
              <a:ext uri="{FF2B5EF4-FFF2-40B4-BE49-F238E27FC236}">
                <a16:creationId xmlns:a16="http://schemas.microsoft.com/office/drawing/2014/main" id="{EAE3DCAB-8D6D-7A85-61A2-B8DFA83117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Chương Trình học tập Sử dụng mã ngôn ngữ lập trình Máy tính Python giấy Tờ  Tuyển - máy tính png tải về - Miễn phí trong suốt Văn Bản png Tải về.">
            <a:extLst>
              <a:ext uri="{FF2B5EF4-FFF2-40B4-BE49-F238E27FC236}">
                <a16:creationId xmlns:a16="http://schemas.microsoft.com/office/drawing/2014/main" id="{7BC8BBEA-A2CE-393A-4CCB-51FCD034D18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descr="Logo&#10;&#10;Description automatically generated">
            <a:extLst>
              <a:ext uri="{FF2B5EF4-FFF2-40B4-BE49-F238E27FC236}">
                <a16:creationId xmlns:a16="http://schemas.microsoft.com/office/drawing/2014/main" id="{35A65370-C223-A49E-A870-A8A1368AAD56}"/>
              </a:ext>
            </a:extLst>
          </p:cNvPr>
          <p:cNvPicPr>
            <a:picLocks noChangeAspect="1"/>
          </p:cNvPicPr>
          <p:nvPr/>
        </p:nvPicPr>
        <p:blipFill rotWithShape="1">
          <a:blip r:embed="rId6">
            <a:extLst>
              <a:ext uri="{28A0092B-C50C-407E-A947-70E740481C1C}">
                <a14:useLocalDpi xmlns:a14="http://schemas.microsoft.com/office/drawing/2010/main" val="0"/>
              </a:ext>
            </a:extLst>
          </a:blip>
          <a:srcRect l="33643" t="33598" r="33453" b="32554"/>
          <a:stretch/>
        </p:blipFill>
        <p:spPr>
          <a:xfrm>
            <a:off x="1086990" y="1470409"/>
            <a:ext cx="2232433" cy="2296406"/>
          </a:xfrm>
          <a:prstGeom prst="rect">
            <a:avLst/>
          </a:prstGeom>
        </p:spPr>
      </p:pic>
      <p:pic>
        <p:nvPicPr>
          <p:cNvPr id="5" name="Picture 4">
            <a:extLst>
              <a:ext uri="{FF2B5EF4-FFF2-40B4-BE49-F238E27FC236}">
                <a16:creationId xmlns:a16="http://schemas.microsoft.com/office/drawing/2014/main" id="{074058AD-A54D-991A-93CB-E6F87621B4FF}"/>
              </a:ext>
            </a:extLst>
          </p:cNvPr>
          <p:cNvPicPr>
            <a:picLocks noChangeAspect="1"/>
          </p:cNvPicPr>
          <p:nvPr/>
        </p:nvPicPr>
        <p:blipFill>
          <a:blip r:embed="rId7"/>
          <a:stretch>
            <a:fillRect/>
          </a:stretch>
        </p:blipFill>
        <p:spPr>
          <a:xfrm>
            <a:off x="8128688" y="1554421"/>
            <a:ext cx="3770100" cy="1494407"/>
          </a:xfrm>
          <a:prstGeom prst="rect">
            <a:avLst/>
          </a:prstGeom>
        </p:spPr>
      </p:pic>
      <p:pic>
        <p:nvPicPr>
          <p:cNvPr id="4098" name="Picture 2" descr="pandas (software) - Wikipedia">
            <a:extLst>
              <a:ext uri="{FF2B5EF4-FFF2-40B4-BE49-F238E27FC236}">
                <a16:creationId xmlns:a16="http://schemas.microsoft.com/office/drawing/2014/main" id="{3E9F52F0-7624-ADBB-AF5E-EFECE0E9D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334" y="4502748"/>
            <a:ext cx="4990669" cy="201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801983"/>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F69A-3D9C-1891-00AA-FDE7855E388A}"/>
              </a:ext>
            </a:extLst>
          </p:cNvPr>
          <p:cNvSpPr>
            <a:spLocks noGrp="1"/>
          </p:cNvSpPr>
          <p:nvPr>
            <p:ph type="title"/>
          </p:nvPr>
        </p:nvSpPr>
        <p:spPr/>
        <p:txBody>
          <a:bodyPr/>
          <a:lstStyle/>
          <a:p>
            <a:pPr algn="l"/>
            <a:r>
              <a:rPr lang="en-GB"/>
              <a:t>4. Công cụ và môi trường thực hiện</a:t>
            </a:r>
            <a:endParaRPr lang="en-US"/>
          </a:p>
        </p:txBody>
      </p:sp>
      <p:sp>
        <p:nvSpPr>
          <p:cNvPr id="7" name="AutoShape 12" descr="Chương Trình học tập Sử dụng mã ngôn ngữ lập trình Máy tính Python giấy Tờ  Tuyển - máy tính png tải về - Miễn phí trong suốt Văn Bản png Tải về.">
            <a:extLst>
              <a:ext uri="{FF2B5EF4-FFF2-40B4-BE49-F238E27FC236}">
                <a16:creationId xmlns:a16="http://schemas.microsoft.com/office/drawing/2014/main" id="{EAE3DCAB-8D6D-7A85-61A2-B8DFA83117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Chương Trình học tập Sử dụng mã ngôn ngữ lập trình Máy tính Python giấy Tờ  Tuyển - máy tính png tải về - Miễn phí trong suốt Văn Bản png Tải về.">
            <a:extLst>
              <a:ext uri="{FF2B5EF4-FFF2-40B4-BE49-F238E27FC236}">
                <a16:creationId xmlns:a16="http://schemas.microsoft.com/office/drawing/2014/main" id="{7BC8BBEA-A2CE-393A-4CCB-51FCD034D18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Content Placeholder 10">
            <a:extLst>
              <a:ext uri="{FF2B5EF4-FFF2-40B4-BE49-F238E27FC236}">
                <a16:creationId xmlns:a16="http://schemas.microsoft.com/office/drawing/2014/main" id="{8B220355-8915-4E23-ED88-92F4BB773EB2}"/>
              </a:ext>
            </a:extLst>
          </p:cNvPr>
          <p:cNvSpPr>
            <a:spLocks noGrp="1"/>
          </p:cNvSpPr>
          <p:nvPr>
            <p:ph idx="1"/>
          </p:nvPr>
        </p:nvSpPr>
        <p:spPr>
          <a:xfrm>
            <a:off x="990600" y="1281326"/>
            <a:ext cx="10515600" cy="701853"/>
          </a:xfrm>
        </p:spPr>
        <p:txBody>
          <a:bodyPr/>
          <a:lstStyle/>
          <a:p>
            <a:r>
              <a:rPr lang="en-US"/>
              <a:t>Code Python trong </a:t>
            </a:r>
            <a:r>
              <a:rPr lang="en-VN"/>
              <a:t>jupyter notebook:</a:t>
            </a:r>
          </a:p>
        </p:txBody>
      </p:sp>
    </p:spTree>
    <p:extLst>
      <p:ext uri="{BB962C8B-B14F-4D97-AF65-F5344CB8AC3E}">
        <p14:creationId xmlns:p14="http://schemas.microsoft.com/office/powerpoint/2010/main" val="1457367637"/>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E8CA-388F-D0E3-277B-FB8B7A99F51B}"/>
              </a:ext>
            </a:extLst>
          </p:cNvPr>
          <p:cNvSpPr>
            <a:spLocks noGrp="1"/>
          </p:cNvSpPr>
          <p:nvPr>
            <p:ph type="title"/>
          </p:nvPr>
        </p:nvSpPr>
        <p:spPr/>
        <p:txBody>
          <a:bodyPr/>
          <a:lstStyle/>
          <a:p>
            <a:pPr algn="ctr"/>
            <a:r>
              <a:rPr lang="en-GB"/>
              <a:t>Nội dung trình bày</a:t>
            </a:r>
            <a:endParaRPr lang="en-US"/>
          </a:p>
        </p:txBody>
      </p:sp>
      <p:sp>
        <p:nvSpPr>
          <p:cNvPr id="14" name="Freeform: Shape 13">
            <a:extLst>
              <a:ext uri="{FF2B5EF4-FFF2-40B4-BE49-F238E27FC236}">
                <a16:creationId xmlns:a16="http://schemas.microsoft.com/office/drawing/2014/main" id="{8BF60662-4561-64BD-B98E-2AC6285726D5}"/>
              </a:ext>
            </a:extLst>
          </p:cNvPr>
          <p:cNvSpPr/>
          <p:nvPr/>
        </p:nvSpPr>
        <p:spPr>
          <a:xfrm>
            <a:off x="2599563" y="3429000"/>
            <a:ext cx="6992874" cy="701794"/>
          </a:xfrm>
          <a:custGeom>
            <a:avLst/>
            <a:gdLst>
              <a:gd name="connsiteX0" fmla="*/ 0 w 6992874"/>
              <a:gd name="connsiteY0" fmla="*/ 0 h 701793"/>
              <a:gd name="connsiteX1" fmla="*/ 6641978 w 6992874"/>
              <a:gd name="connsiteY1" fmla="*/ 0 h 701793"/>
              <a:gd name="connsiteX2" fmla="*/ 6992874 w 6992874"/>
              <a:gd name="connsiteY2" fmla="*/ 350897 h 701793"/>
              <a:gd name="connsiteX3" fmla="*/ 6641978 w 6992874"/>
              <a:gd name="connsiteY3" fmla="*/ 701793 h 701793"/>
              <a:gd name="connsiteX4" fmla="*/ 0 w 6992874"/>
              <a:gd name="connsiteY4" fmla="*/ 701793 h 701793"/>
              <a:gd name="connsiteX5" fmla="*/ 0 w 6992874"/>
              <a:gd name="connsiteY5" fmla="*/ 0 h 70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874" h="701793">
                <a:moveTo>
                  <a:pt x="6992874" y="701792"/>
                </a:moveTo>
                <a:lnTo>
                  <a:pt x="350896" y="701792"/>
                </a:lnTo>
                <a:lnTo>
                  <a:pt x="0" y="350896"/>
                </a:lnTo>
                <a:lnTo>
                  <a:pt x="350896" y="1"/>
                </a:lnTo>
                <a:lnTo>
                  <a:pt x="6992874" y="1"/>
                </a:lnTo>
                <a:lnTo>
                  <a:pt x="6992874" y="701792"/>
                </a:lnTo>
                <a:close/>
              </a:path>
            </a:pathLst>
          </a:custGeom>
          <a:solidFill>
            <a:schemeClr val="accent5">
              <a:lumMod val="75000"/>
            </a:schemeClr>
          </a:solidFill>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484919" tIns="118111" rIns="220472" bIns="118110" numCol="1" spcCol="1270" anchor="ctr" anchorCtr="0">
            <a:noAutofit/>
          </a:bodyPr>
          <a:lstStyle/>
          <a:p>
            <a:pPr marL="0" lvl="0" indent="0" defTabSz="1377950">
              <a:lnSpc>
                <a:spcPct val="90000"/>
              </a:lnSpc>
              <a:spcBef>
                <a:spcPct val="0"/>
              </a:spcBef>
              <a:spcAft>
                <a:spcPct val="35000"/>
              </a:spcAft>
              <a:buNone/>
            </a:pPr>
            <a:r>
              <a:rPr lang="en-GB" sz="3100">
                <a:latin typeface="Arial" panose="020B0604020202020204" pitchFamily="34" charset="0"/>
                <a:cs typeface="Arial" panose="020B0604020202020204" pitchFamily="34" charset="0"/>
              </a:rPr>
              <a:t>Phân tích, Đ</a:t>
            </a:r>
            <a:r>
              <a:rPr lang="en-GB" sz="3100" kern="1200">
                <a:latin typeface="Arial" panose="020B0604020202020204" pitchFamily="34" charset="0"/>
                <a:cs typeface="Arial" panose="020B0604020202020204" pitchFamily="34" charset="0"/>
              </a:rPr>
              <a:t>ánh giá và kết luận</a:t>
            </a:r>
            <a:endParaRPr lang="en-US" sz="3100" kern="120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001DA348-6588-C350-2283-69E87912F960}"/>
              </a:ext>
            </a:extLst>
          </p:cNvPr>
          <p:cNvSpPr/>
          <p:nvPr/>
        </p:nvSpPr>
        <p:spPr>
          <a:xfrm>
            <a:off x="2248666" y="3429001"/>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10788194"/>
              <a:satOff val="-50206"/>
              <a:lumOff val="-2202"/>
              <a:alphaOff val="0"/>
            </a:schemeClr>
          </a:fillRef>
          <a:effectRef idx="0">
            <a:schemeClr val="accent4">
              <a:tint val="50000"/>
              <a:hueOff val="10788194"/>
              <a:satOff val="-50206"/>
              <a:lumOff val="-2202"/>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5</a:t>
            </a:r>
          </a:p>
        </p:txBody>
      </p:sp>
    </p:spTree>
    <p:extLst>
      <p:ext uri="{BB962C8B-B14F-4D97-AF65-F5344CB8AC3E}">
        <p14:creationId xmlns:p14="http://schemas.microsoft.com/office/powerpoint/2010/main" val="358541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5257F-5287-8A93-C432-833118CAD9D9}"/>
              </a:ext>
            </a:extLst>
          </p:cNvPr>
          <p:cNvSpPr>
            <a:spLocks noGrp="1"/>
          </p:cNvSpPr>
          <p:nvPr>
            <p:ph type="title"/>
          </p:nvPr>
        </p:nvSpPr>
        <p:spPr/>
        <p:txBody>
          <a:bodyPr/>
          <a:lstStyle/>
          <a:p>
            <a:r>
              <a:rPr lang="en-GB"/>
              <a:t>5. Phân tích tập dữ liệu HeartDisease</a:t>
            </a:r>
            <a:endParaRPr lang="en-US"/>
          </a:p>
        </p:txBody>
      </p:sp>
      <p:sp>
        <p:nvSpPr>
          <p:cNvPr id="3" name="Content Placeholder 2">
            <a:extLst>
              <a:ext uri="{FF2B5EF4-FFF2-40B4-BE49-F238E27FC236}">
                <a16:creationId xmlns:a16="http://schemas.microsoft.com/office/drawing/2014/main" id="{B543B516-3848-879E-EC9A-31A9D161B4E6}"/>
              </a:ext>
            </a:extLst>
          </p:cNvPr>
          <p:cNvSpPr>
            <a:spLocks noGrp="1"/>
          </p:cNvSpPr>
          <p:nvPr>
            <p:ph idx="1"/>
          </p:nvPr>
        </p:nvSpPr>
        <p:spPr/>
        <p:txBody>
          <a:bodyPr/>
          <a:lstStyle/>
          <a:p>
            <a:r>
              <a:rPr lang="en-GB"/>
              <a:t>Thống kê dữ liệu</a:t>
            </a:r>
          </a:p>
          <a:p>
            <a:endParaRPr lang="en-US"/>
          </a:p>
        </p:txBody>
      </p:sp>
      <p:sp>
        <p:nvSpPr>
          <p:cNvPr id="8" name="Freeform: Shape 7">
            <a:extLst>
              <a:ext uri="{FF2B5EF4-FFF2-40B4-BE49-F238E27FC236}">
                <a16:creationId xmlns:a16="http://schemas.microsoft.com/office/drawing/2014/main" id="{03E1FA75-9B15-FB4E-254D-836282470F33}"/>
              </a:ext>
            </a:extLst>
          </p:cNvPr>
          <p:cNvSpPr/>
          <p:nvPr/>
        </p:nvSpPr>
        <p:spPr>
          <a:xfrm>
            <a:off x="1778406" y="1789593"/>
            <a:ext cx="4100847" cy="615127"/>
          </a:xfrm>
          <a:custGeom>
            <a:avLst/>
            <a:gdLst>
              <a:gd name="connsiteX0" fmla="*/ 0 w 4100847"/>
              <a:gd name="connsiteY0" fmla="*/ 0 h 615127"/>
              <a:gd name="connsiteX1" fmla="*/ 4100847 w 4100847"/>
              <a:gd name="connsiteY1" fmla="*/ 0 h 615127"/>
              <a:gd name="connsiteX2" fmla="*/ 4100847 w 4100847"/>
              <a:gd name="connsiteY2" fmla="*/ 615127 h 615127"/>
              <a:gd name="connsiteX3" fmla="*/ 0 w 4100847"/>
              <a:gd name="connsiteY3" fmla="*/ 615127 h 615127"/>
              <a:gd name="connsiteX4" fmla="*/ 0 w 4100847"/>
              <a:gd name="connsiteY4" fmla="*/ 0 h 615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0847" h="615127">
                <a:moveTo>
                  <a:pt x="0" y="0"/>
                </a:moveTo>
                <a:lnTo>
                  <a:pt x="4100847" y="0"/>
                </a:lnTo>
                <a:lnTo>
                  <a:pt x="4100847" y="615127"/>
                </a:lnTo>
                <a:lnTo>
                  <a:pt x="0" y="6151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83820" rIns="83820" bIns="0" numCol="1" spcCol="1270" anchor="b" anchorCtr="0">
            <a:noAutofit/>
          </a:bodyPr>
          <a:lstStyle/>
          <a:p>
            <a:pPr marL="0" lvl="0" indent="0" algn="l" defTabSz="977900">
              <a:lnSpc>
                <a:spcPct val="90000"/>
              </a:lnSpc>
              <a:spcBef>
                <a:spcPct val="0"/>
              </a:spcBef>
              <a:spcAft>
                <a:spcPct val="35000"/>
              </a:spcAft>
              <a:buNone/>
            </a:pPr>
            <a:r>
              <a:rPr lang="en-GB" sz="2200" kern="1200">
                <a:latin typeface="Arial" panose="020B0604020202020204" pitchFamily="34" charset="0"/>
                <a:cs typeface="Arial" panose="020B0604020202020204" pitchFamily="34" charset="0"/>
              </a:rPr>
              <a:t>Dữ liệu Missing</a:t>
            </a:r>
            <a:endParaRPr lang="en-US" sz="2200" kern="120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5BA8E31-33B4-13BA-F87F-16B8DDFF1EFC}"/>
              </a:ext>
            </a:extLst>
          </p:cNvPr>
          <p:cNvSpPr/>
          <p:nvPr/>
        </p:nvSpPr>
        <p:spPr>
          <a:xfrm>
            <a:off x="1778406" y="2602393"/>
            <a:ext cx="4100847" cy="4100847"/>
          </a:xfrm>
          <a:prstGeom prst="rect">
            <a:avLst/>
          </a:prstGeom>
          <a:blipFill dpi="0" rotWithShape="1">
            <a:blip r:embed="rId2"/>
            <a:srcRect/>
            <a:stretch>
              <a:fillRect l="311" t="-338" r="-46311" b="338"/>
            </a:stretch>
          </a:blipFill>
          <a:ln>
            <a:solidFill>
              <a:srgbClr val="AAE0FA"/>
            </a:solidFill>
          </a:ln>
        </p:spPr>
        <p:style>
          <a:lnRef idx="2">
            <a:scrgbClr r="0" g="0" b="0"/>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3F3C8DD2-06B3-2FB8-145C-555ADF561580}"/>
              </a:ext>
            </a:extLst>
          </p:cNvPr>
          <p:cNvSpPr/>
          <p:nvPr/>
        </p:nvSpPr>
        <p:spPr>
          <a:xfrm>
            <a:off x="6312746" y="1789593"/>
            <a:ext cx="4100847" cy="615127"/>
          </a:xfrm>
          <a:custGeom>
            <a:avLst/>
            <a:gdLst>
              <a:gd name="connsiteX0" fmla="*/ 0 w 4100847"/>
              <a:gd name="connsiteY0" fmla="*/ 0 h 615127"/>
              <a:gd name="connsiteX1" fmla="*/ 4100847 w 4100847"/>
              <a:gd name="connsiteY1" fmla="*/ 0 h 615127"/>
              <a:gd name="connsiteX2" fmla="*/ 4100847 w 4100847"/>
              <a:gd name="connsiteY2" fmla="*/ 615127 h 615127"/>
              <a:gd name="connsiteX3" fmla="*/ 0 w 4100847"/>
              <a:gd name="connsiteY3" fmla="*/ 615127 h 615127"/>
              <a:gd name="connsiteX4" fmla="*/ 0 w 4100847"/>
              <a:gd name="connsiteY4" fmla="*/ 0 h 615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0847" h="615127">
                <a:moveTo>
                  <a:pt x="0" y="0"/>
                </a:moveTo>
                <a:lnTo>
                  <a:pt x="4100847" y="0"/>
                </a:lnTo>
                <a:lnTo>
                  <a:pt x="4100847" y="615127"/>
                </a:lnTo>
                <a:lnTo>
                  <a:pt x="0" y="6151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83820" rIns="83820" bIns="0" numCol="1" spcCol="1270" anchor="b" anchorCtr="0">
            <a:noAutofit/>
          </a:bodyPr>
          <a:lstStyle/>
          <a:p>
            <a:pPr marL="0" lvl="0" indent="0" algn="l" defTabSz="977900">
              <a:lnSpc>
                <a:spcPct val="90000"/>
              </a:lnSpc>
              <a:spcBef>
                <a:spcPct val="0"/>
              </a:spcBef>
              <a:spcAft>
                <a:spcPct val="35000"/>
              </a:spcAft>
              <a:buNone/>
            </a:pPr>
            <a:r>
              <a:rPr lang="en-GB" sz="2200" kern="1200">
                <a:latin typeface="Arial" panose="020B0604020202020204" pitchFamily="34" charset="0"/>
                <a:cs typeface="Arial" panose="020B0604020202020204" pitchFamily="34" charset="0"/>
              </a:rPr>
              <a:t>Dữ liệu Trùng lặp</a:t>
            </a:r>
            <a:endParaRPr lang="en-US" sz="2200" kern="120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41083B-15BD-60C0-96C7-5C9C2A778C7F}"/>
              </a:ext>
            </a:extLst>
          </p:cNvPr>
          <p:cNvSpPr/>
          <p:nvPr/>
        </p:nvSpPr>
        <p:spPr>
          <a:xfrm>
            <a:off x="6312746" y="2602393"/>
            <a:ext cx="4100847" cy="4100847"/>
          </a:xfrm>
          <a:prstGeom prst="rect">
            <a:avLst/>
          </a:prstGeom>
          <a:blipFill dpi="0" rotWithShape="1">
            <a:blip r:embed="rId3"/>
            <a:srcRect/>
            <a:stretch>
              <a:fillRect l="191" t="266" r="-22927" b="55585"/>
            </a:stretch>
          </a:blipFill>
          <a:ln>
            <a:solidFill>
              <a:srgbClr val="AAE0FA"/>
            </a:solidFill>
          </a:ln>
        </p:spPr>
        <p:style>
          <a:lnRef idx="2">
            <a:scrgbClr r="0" g="0" b="0"/>
          </a:lnRef>
          <a:fillRef idx="1">
            <a:scrgbClr r="0" g="0" b="0"/>
          </a:fillRef>
          <a:effectRef idx="0">
            <a:schemeClr val="accent4">
              <a:tint val="50000"/>
              <a:hueOff val="10860531"/>
              <a:satOff val="-52986"/>
              <a:lumOff val="7568"/>
              <a:alphaOff val="0"/>
            </a:schemeClr>
          </a:effectRef>
          <a:fontRef idx="minor">
            <a:schemeClr val="lt1">
              <a:hueOff val="0"/>
              <a:satOff val="0"/>
              <a:lumOff val="0"/>
              <a:alphaOff val="0"/>
            </a:schemeClr>
          </a:fontRef>
        </p:style>
      </p:sp>
      <p:sp>
        <p:nvSpPr>
          <p:cNvPr id="5" name="TextBox 4">
            <a:extLst>
              <a:ext uri="{FF2B5EF4-FFF2-40B4-BE49-F238E27FC236}">
                <a16:creationId xmlns:a16="http://schemas.microsoft.com/office/drawing/2014/main" id="{C972AC48-AC4D-BAA6-C073-8F6947596102}"/>
              </a:ext>
            </a:extLst>
          </p:cNvPr>
          <p:cNvSpPr txBox="1"/>
          <p:nvPr/>
        </p:nvSpPr>
        <p:spPr>
          <a:xfrm>
            <a:off x="3560618" y="4726284"/>
            <a:ext cx="2369127" cy="707886"/>
          </a:xfrm>
          <a:prstGeom prst="rect">
            <a:avLst/>
          </a:prstGeom>
          <a:noFill/>
        </p:spPr>
        <p:txBody>
          <a:bodyPr wrap="square" rtlCol="0">
            <a:spAutoFit/>
          </a:bodyPr>
          <a:lstStyle/>
          <a:p>
            <a:pPr algn="just"/>
            <a:r>
              <a:rPr lang="en-GB" sz="2000">
                <a:solidFill>
                  <a:srgbClr val="FF0000"/>
                </a:solidFill>
                <a:latin typeface="Arial" panose="020B0604020202020204" pitchFamily="34" charset="0"/>
                <a:cs typeface="Arial" panose="020B0604020202020204" pitchFamily="34" charset="0"/>
              </a:rPr>
              <a:t>Không có dữ liệu bị Missing</a:t>
            </a:r>
            <a:endParaRPr lang="en-US" sz="2000">
              <a:solidFill>
                <a:srgbClr val="FF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36A7F36-5C29-78DD-DC5F-AC1B4549D0F7}"/>
              </a:ext>
            </a:extLst>
          </p:cNvPr>
          <p:cNvSpPr txBox="1"/>
          <p:nvPr/>
        </p:nvSpPr>
        <p:spPr>
          <a:xfrm>
            <a:off x="6661727" y="4310785"/>
            <a:ext cx="3618346" cy="2246769"/>
          </a:xfrm>
          <a:prstGeom prst="rect">
            <a:avLst/>
          </a:prstGeom>
          <a:noFill/>
        </p:spPr>
        <p:txBody>
          <a:bodyPr wrap="square" rtlCol="0">
            <a:spAutoFit/>
          </a:bodyPr>
          <a:lstStyle/>
          <a:p>
            <a:pPr algn="just"/>
            <a:r>
              <a:rPr lang="en-GB" sz="2000">
                <a:solidFill>
                  <a:srgbClr val="FF0000"/>
                </a:solidFill>
                <a:latin typeface="Arial" panose="020B0604020202020204" pitchFamily="34" charset="0"/>
                <a:cs typeface="Arial" panose="020B0604020202020204" pitchFamily="34" charset="0"/>
              </a:rPr>
              <a:t>Có 46215 dữ liệu bị trùng lặp, nhưng sự trùng lặp do thông tin khảo sát chỉ trên mức độ Yes/No (có/không) nên nhiều người có nhiều người giống nhau, nên dữ liệu trùng lặp này không cần phải xử lý.</a:t>
            </a:r>
            <a:endParaRPr lang="en-US" sz="200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402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arn(inVertic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circle(in)">
                                      <p:cBhvr>
                                        <p:cTn id="33" dur="2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E9F3-70F4-2C16-9ABD-6352C3182359}"/>
              </a:ext>
            </a:extLst>
          </p:cNvPr>
          <p:cNvSpPr>
            <a:spLocks noGrp="1"/>
          </p:cNvSpPr>
          <p:nvPr>
            <p:ph type="title"/>
          </p:nvPr>
        </p:nvSpPr>
        <p:spPr/>
        <p:txBody>
          <a:bodyPr/>
          <a:lstStyle/>
          <a:p>
            <a:r>
              <a:rPr lang="en-GB"/>
              <a:t>5. Phân tích tập dữ liệu HeartDisease</a:t>
            </a:r>
            <a:endParaRPr lang="en-US"/>
          </a:p>
        </p:txBody>
      </p:sp>
      <p:sp>
        <p:nvSpPr>
          <p:cNvPr id="3" name="Content Placeholder 2">
            <a:extLst>
              <a:ext uri="{FF2B5EF4-FFF2-40B4-BE49-F238E27FC236}">
                <a16:creationId xmlns:a16="http://schemas.microsoft.com/office/drawing/2014/main" id="{E151F612-04F6-62A0-4D76-DF7C000C411D}"/>
              </a:ext>
            </a:extLst>
          </p:cNvPr>
          <p:cNvSpPr>
            <a:spLocks noGrp="1"/>
          </p:cNvSpPr>
          <p:nvPr>
            <p:ph idx="1"/>
          </p:nvPr>
        </p:nvSpPr>
        <p:spPr/>
        <p:txBody>
          <a:bodyPr/>
          <a:lstStyle/>
          <a:p>
            <a:r>
              <a:rPr lang="en-GB"/>
              <a:t>Khám phá dữ liệu có ích từ tập dữ liệu</a:t>
            </a:r>
            <a:endParaRPr lang="en-US"/>
          </a:p>
        </p:txBody>
      </p:sp>
      <p:pic>
        <p:nvPicPr>
          <p:cNvPr id="4" name="Picture 3" descr="Table&#10;&#10;Description automatically generated">
            <a:extLst>
              <a:ext uri="{FF2B5EF4-FFF2-40B4-BE49-F238E27FC236}">
                <a16:creationId xmlns:a16="http://schemas.microsoft.com/office/drawing/2014/main" id="{60AB3A49-11EA-D0FC-5BAA-27907E9F56AF}"/>
              </a:ext>
            </a:extLst>
          </p:cNvPr>
          <p:cNvPicPr>
            <a:picLocks noChangeAspect="1"/>
          </p:cNvPicPr>
          <p:nvPr/>
        </p:nvPicPr>
        <p:blipFill>
          <a:blip r:embed="rId2"/>
          <a:stretch>
            <a:fillRect/>
          </a:stretch>
        </p:blipFill>
        <p:spPr>
          <a:xfrm>
            <a:off x="838201" y="2154595"/>
            <a:ext cx="3645310" cy="4242245"/>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606884CB-F659-623C-F0CD-909C9A45B786}"/>
              </a:ext>
            </a:extLst>
          </p:cNvPr>
          <p:cNvPicPr>
            <a:picLocks noChangeAspect="1"/>
          </p:cNvPicPr>
          <p:nvPr/>
        </p:nvPicPr>
        <p:blipFill>
          <a:blip r:embed="rId3"/>
          <a:stretch>
            <a:fillRect/>
          </a:stretch>
        </p:blipFill>
        <p:spPr>
          <a:xfrm>
            <a:off x="1078243" y="2154595"/>
            <a:ext cx="9306232" cy="3405547"/>
          </a:xfrm>
          <a:prstGeom prst="rect">
            <a:avLst/>
          </a:prstGeom>
        </p:spPr>
      </p:pic>
      <p:sp>
        <p:nvSpPr>
          <p:cNvPr id="6" name="TextBox 5">
            <a:extLst>
              <a:ext uri="{FF2B5EF4-FFF2-40B4-BE49-F238E27FC236}">
                <a16:creationId xmlns:a16="http://schemas.microsoft.com/office/drawing/2014/main" id="{3239AFA2-BE27-DE73-73B8-9B958E9D1878}"/>
              </a:ext>
            </a:extLst>
          </p:cNvPr>
          <p:cNvSpPr txBox="1"/>
          <p:nvPr/>
        </p:nvSpPr>
        <p:spPr>
          <a:xfrm>
            <a:off x="5487965" y="2322852"/>
            <a:ext cx="4896510" cy="400110"/>
          </a:xfrm>
          <a:prstGeom prst="rect">
            <a:avLst/>
          </a:prstGeom>
          <a:noFill/>
        </p:spPr>
        <p:txBody>
          <a:bodyPr wrap="square" rtlCol="0">
            <a:spAutoFit/>
          </a:bodyPr>
          <a:lstStyle/>
          <a:p>
            <a:r>
              <a:rPr lang="en-GB" sz="2000" b="1">
                <a:solidFill>
                  <a:srgbClr val="FF0000"/>
                </a:solidFill>
                <a:latin typeface="Arial" panose="020B0604020202020204" pitchFamily="34" charset="0"/>
                <a:cs typeface="Arial" panose="020B0604020202020204" pitchFamily="34" charset="0"/>
              </a:rPr>
              <a:t>Các đặc trưng của kiểu dữ liệu chuỗi</a:t>
            </a:r>
            <a:endParaRPr lang="en-US" sz="2000" b="1">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55F50AC-CB86-A066-B4AF-9DCE25E129E1}"/>
              </a:ext>
            </a:extLst>
          </p:cNvPr>
          <p:cNvSpPr txBox="1"/>
          <p:nvPr/>
        </p:nvSpPr>
        <p:spPr>
          <a:xfrm>
            <a:off x="726070" y="6280784"/>
            <a:ext cx="4441052" cy="400110"/>
          </a:xfrm>
          <a:prstGeom prst="rect">
            <a:avLst/>
          </a:prstGeom>
          <a:noFill/>
        </p:spPr>
        <p:txBody>
          <a:bodyPr wrap="square" rtlCol="0">
            <a:spAutoFit/>
          </a:bodyPr>
          <a:lstStyle/>
          <a:p>
            <a:r>
              <a:rPr lang="en-GB" sz="2000" b="1">
                <a:solidFill>
                  <a:srgbClr val="FF0000"/>
                </a:solidFill>
                <a:latin typeface="Arial" panose="020B0604020202020204" pitchFamily="34" charset="0"/>
                <a:cs typeface="Arial" panose="020B0604020202020204" pitchFamily="34" charset="0"/>
              </a:rPr>
              <a:t>Các đặc trưng của kiểu dữ liệu số</a:t>
            </a:r>
            <a:endParaRPr lang="en-US" sz="2000" b="1">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855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E8CA-388F-D0E3-277B-FB8B7A99F51B}"/>
              </a:ext>
            </a:extLst>
          </p:cNvPr>
          <p:cNvSpPr>
            <a:spLocks noGrp="1"/>
          </p:cNvSpPr>
          <p:nvPr>
            <p:ph type="title"/>
          </p:nvPr>
        </p:nvSpPr>
        <p:spPr/>
        <p:txBody>
          <a:bodyPr/>
          <a:lstStyle/>
          <a:p>
            <a:pPr algn="ctr"/>
            <a:r>
              <a:rPr lang="en-GB"/>
              <a:t>Nội dung trình bày</a:t>
            </a:r>
            <a:endParaRPr lang="en-US"/>
          </a:p>
        </p:txBody>
      </p:sp>
      <p:sp>
        <p:nvSpPr>
          <p:cNvPr id="6" name="Freeform: Shape 5">
            <a:hlinkClick r:id="rId2" action="ppaction://hlinksldjump"/>
            <a:extLst>
              <a:ext uri="{FF2B5EF4-FFF2-40B4-BE49-F238E27FC236}">
                <a16:creationId xmlns:a16="http://schemas.microsoft.com/office/drawing/2014/main" id="{1CC7EF99-1126-1883-6942-7C720B189522}"/>
              </a:ext>
            </a:extLst>
          </p:cNvPr>
          <p:cNvSpPr/>
          <p:nvPr/>
        </p:nvSpPr>
        <p:spPr>
          <a:xfrm>
            <a:off x="2775011" y="1827829"/>
            <a:ext cx="6992874" cy="701795"/>
          </a:xfrm>
          <a:custGeom>
            <a:avLst/>
            <a:gdLst>
              <a:gd name="connsiteX0" fmla="*/ 0 w 6992874"/>
              <a:gd name="connsiteY0" fmla="*/ 0 h 701793"/>
              <a:gd name="connsiteX1" fmla="*/ 6641978 w 6992874"/>
              <a:gd name="connsiteY1" fmla="*/ 0 h 701793"/>
              <a:gd name="connsiteX2" fmla="*/ 6992874 w 6992874"/>
              <a:gd name="connsiteY2" fmla="*/ 350897 h 701793"/>
              <a:gd name="connsiteX3" fmla="*/ 6641978 w 6992874"/>
              <a:gd name="connsiteY3" fmla="*/ 701793 h 701793"/>
              <a:gd name="connsiteX4" fmla="*/ 0 w 6992874"/>
              <a:gd name="connsiteY4" fmla="*/ 701793 h 701793"/>
              <a:gd name="connsiteX5" fmla="*/ 0 w 6992874"/>
              <a:gd name="connsiteY5" fmla="*/ 0 h 70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874" h="701793">
                <a:moveTo>
                  <a:pt x="6992874" y="701792"/>
                </a:moveTo>
                <a:lnTo>
                  <a:pt x="350896" y="701792"/>
                </a:lnTo>
                <a:lnTo>
                  <a:pt x="0" y="350896"/>
                </a:lnTo>
                <a:lnTo>
                  <a:pt x="350896" y="1"/>
                </a:lnTo>
                <a:lnTo>
                  <a:pt x="6992874" y="1"/>
                </a:lnTo>
                <a:lnTo>
                  <a:pt x="6992874" y="701792"/>
                </a:lnTo>
                <a:close/>
              </a:path>
            </a:pathLst>
          </a:custGeom>
          <a:solidFill>
            <a:schemeClr val="accent5">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84919" tIns="118111" rIns="220472" bIns="118111" numCol="1" spcCol="1270" anchor="ctr" anchorCtr="0">
            <a:noAutofit/>
          </a:bodyPr>
          <a:lstStyle/>
          <a:p>
            <a:pPr marL="0" lvl="0" indent="0" defTabSz="1377950">
              <a:lnSpc>
                <a:spcPct val="90000"/>
              </a:lnSpc>
              <a:spcBef>
                <a:spcPct val="0"/>
              </a:spcBef>
              <a:spcAft>
                <a:spcPct val="35000"/>
              </a:spcAft>
              <a:buNone/>
            </a:pPr>
            <a:r>
              <a:rPr lang="en-GB" sz="3100" kern="1200">
                <a:latin typeface="Arial" panose="020B0604020202020204" pitchFamily="34" charset="0"/>
                <a:cs typeface="Arial" panose="020B0604020202020204" pitchFamily="34" charset="0"/>
              </a:rPr>
              <a:t>Giới thiệu chung về đề tài</a:t>
            </a:r>
            <a:endParaRPr lang="en-US" sz="3100" kern="120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A38900A9-B6B1-CDEC-2D92-D1682545633C}"/>
              </a:ext>
            </a:extLst>
          </p:cNvPr>
          <p:cNvSpPr/>
          <p:nvPr/>
        </p:nvSpPr>
        <p:spPr>
          <a:xfrm>
            <a:off x="2424114" y="1827830"/>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1</a:t>
            </a:r>
          </a:p>
        </p:txBody>
      </p:sp>
      <p:sp>
        <p:nvSpPr>
          <p:cNvPr id="8" name="Freeform: Shape 7">
            <a:hlinkClick r:id="rId3" action="ppaction://hlinksldjump"/>
            <a:extLst>
              <a:ext uri="{FF2B5EF4-FFF2-40B4-BE49-F238E27FC236}">
                <a16:creationId xmlns:a16="http://schemas.microsoft.com/office/drawing/2014/main" id="{85307A08-48DA-6682-17E3-6B811CF98CAA}"/>
              </a:ext>
            </a:extLst>
          </p:cNvPr>
          <p:cNvSpPr/>
          <p:nvPr/>
        </p:nvSpPr>
        <p:spPr>
          <a:xfrm>
            <a:off x="2775011" y="2739112"/>
            <a:ext cx="6992874" cy="701795"/>
          </a:xfrm>
          <a:custGeom>
            <a:avLst/>
            <a:gdLst>
              <a:gd name="connsiteX0" fmla="*/ 0 w 6992874"/>
              <a:gd name="connsiteY0" fmla="*/ 0 h 701793"/>
              <a:gd name="connsiteX1" fmla="*/ 6641978 w 6992874"/>
              <a:gd name="connsiteY1" fmla="*/ 0 h 701793"/>
              <a:gd name="connsiteX2" fmla="*/ 6992874 w 6992874"/>
              <a:gd name="connsiteY2" fmla="*/ 350897 h 701793"/>
              <a:gd name="connsiteX3" fmla="*/ 6641978 w 6992874"/>
              <a:gd name="connsiteY3" fmla="*/ 701793 h 701793"/>
              <a:gd name="connsiteX4" fmla="*/ 0 w 6992874"/>
              <a:gd name="connsiteY4" fmla="*/ 701793 h 701793"/>
              <a:gd name="connsiteX5" fmla="*/ 0 w 6992874"/>
              <a:gd name="connsiteY5" fmla="*/ 0 h 70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874" h="701793">
                <a:moveTo>
                  <a:pt x="6992874" y="701792"/>
                </a:moveTo>
                <a:lnTo>
                  <a:pt x="350896" y="701792"/>
                </a:lnTo>
                <a:lnTo>
                  <a:pt x="0" y="350896"/>
                </a:lnTo>
                <a:lnTo>
                  <a:pt x="350896" y="1"/>
                </a:lnTo>
                <a:lnTo>
                  <a:pt x="6992874" y="1"/>
                </a:lnTo>
                <a:lnTo>
                  <a:pt x="6992874" y="701792"/>
                </a:lnTo>
                <a:close/>
              </a:path>
            </a:pathLst>
          </a:custGeom>
          <a:solidFill>
            <a:schemeClr val="accent5">
              <a:lumMod val="75000"/>
            </a:schemeClr>
          </a:solidFill>
        </p:spPr>
        <p:style>
          <a:lnRef idx="2">
            <a:schemeClr val="lt1">
              <a:hueOff val="0"/>
              <a:satOff val="0"/>
              <a:lumOff val="0"/>
              <a:alphaOff val="0"/>
            </a:schemeClr>
          </a:lnRef>
          <a:fillRef idx="1">
            <a:schemeClr val="accent4">
              <a:hueOff val="2450223"/>
              <a:satOff val="-10194"/>
              <a:lumOff val="2402"/>
              <a:alphaOff val="0"/>
            </a:schemeClr>
          </a:fillRef>
          <a:effectRef idx="0">
            <a:schemeClr val="accent4">
              <a:hueOff val="2450223"/>
              <a:satOff val="-10194"/>
              <a:lumOff val="2402"/>
              <a:alphaOff val="0"/>
            </a:schemeClr>
          </a:effectRef>
          <a:fontRef idx="minor">
            <a:schemeClr val="lt1"/>
          </a:fontRef>
        </p:style>
        <p:txBody>
          <a:bodyPr spcFirstLastPara="0" vert="horz" wrap="square" lIns="484919" tIns="118111" rIns="220472" bIns="118111" numCol="1" spcCol="1270" anchor="ctr" anchorCtr="0">
            <a:noAutofit/>
          </a:bodyPr>
          <a:lstStyle/>
          <a:p>
            <a:pPr marL="0" lvl="0" indent="0" defTabSz="1377950">
              <a:lnSpc>
                <a:spcPct val="90000"/>
              </a:lnSpc>
              <a:spcBef>
                <a:spcPct val="0"/>
              </a:spcBef>
              <a:spcAft>
                <a:spcPct val="35000"/>
              </a:spcAft>
              <a:buNone/>
            </a:pPr>
            <a:r>
              <a:rPr lang="en-GB" sz="3100" kern="1200">
                <a:latin typeface="Arial" panose="020B0604020202020204" pitchFamily="34" charset="0"/>
                <a:cs typeface="Arial" panose="020B0604020202020204" pitchFamily="34" charset="0"/>
              </a:rPr>
              <a:t>Tổng quát về phân tích dữ liệu</a:t>
            </a:r>
            <a:endParaRPr lang="en-US" sz="3100" kern="120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E70B5D3-B608-A934-B587-FDC25F14652A}"/>
              </a:ext>
            </a:extLst>
          </p:cNvPr>
          <p:cNvSpPr/>
          <p:nvPr/>
        </p:nvSpPr>
        <p:spPr>
          <a:xfrm>
            <a:off x="2424114" y="2739113"/>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2697049"/>
              <a:satOff val="-12551"/>
              <a:lumOff val="-551"/>
              <a:alphaOff val="0"/>
            </a:schemeClr>
          </a:fillRef>
          <a:effectRef idx="0">
            <a:schemeClr val="accent4">
              <a:tint val="50000"/>
              <a:hueOff val="2697049"/>
              <a:satOff val="-12551"/>
              <a:lumOff val="-551"/>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2</a:t>
            </a:r>
          </a:p>
        </p:txBody>
      </p:sp>
      <p:sp>
        <p:nvSpPr>
          <p:cNvPr id="10" name="Freeform: Shape 9">
            <a:hlinkClick r:id="rId4" action="ppaction://hlinksldjump"/>
            <a:extLst>
              <a:ext uri="{FF2B5EF4-FFF2-40B4-BE49-F238E27FC236}">
                <a16:creationId xmlns:a16="http://schemas.microsoft.com/office/drawing/2014/main" id="{7C24D2ED-C7CC-E935-2C30-C4BA64E00117}"/>
              </a:ext>
            </a:extLst>
          </p:cNvPr>
          <p:cNvSpPr/>
          <p:nvPr/>
        </p:nvSpPr>
        <p:spPr>
          <a:xfrm>
            <a:off x="2775011" y="3650396"/>
            <a:ext cx="6992874" cy="701794"/>
          </a:xfrm>
          <a:custGeom>
            <a:avLst/>
            <a:gdLst>
              <a:gd name="connsiteX0" fmla="*/ 0 w 6992874"/>
              <a:gd name="connsiteY0" fmla="*/ 0 h 701793"/>
              <a:gd name="connsiteX1" fmla="*/ 6641978 w 6992874"/>
              <a:gd name="connsiteY1" fmla="*/ 0 h 701793"/>
              <a:gd name="connsiteX2" fmla="*/ 6992874 w 6992874"/>
              <a:gd name="connsiteY2" fmla="*/ 350897 h 701793"/>
              <a:gd name="connsiteX3" fmla="*/ 6641978 w 6992874"/>
              <a:gd name="connsiteY3" fmla="*/ 701793 h 701793"/>
              <a:gd name="connsiteX4" fmla="*/ 0 w 6992874"/>
              <a:gd name="connsiteY4" fmla="*/ 701793 h 701793"/>
              <a:gd name="connsiteX5" fmla="*/ 0 w 6992874"/>
              <a:gd name="connsiteY5" fmla="*/ 0 h 70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874" h="701793">
                <a:moveTo>
                  <a:pt x="6992874" y="701792"/>
                </a:moveTo>
                <a:lnTo>
                  <a:pt x="350896" y="701792"/>
                </a:lnTo>
                <a:lnTo>
                  <a:pt x="0" y="350896"/>
                </a:lnTo>
                <a:lnTo>
                  <a:pt x="350896" y="1"/>
                </a:lnTo>
                <a:lnTo>
                  <a:pt x="6992874" y="1"/>
                </a:lnTo>
                <a:lnTo>
                  <a:pt x="6992874" y="701792"/>
                </a:lnTo>
                <a:close/>
              </a:path>
            </a:pathLst>
          </a:custGeom>
          <a:solidFill>
            <a:schemeClr val="accent5">
              <a:lumMod val="75000"/>
            </a:schemeClr>
          </a:solidFill>
        </p:spPr>
        <p:style>
          <a:lnRef idx="2">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484919" tIns="118111" rIns="220472" bIns="118110" numCol="1" spcCol="1270" anchor="ctr" anchorCtr="0">
            <a:noAutofit/>
          </a:bodyPr>
          <a:lstStyle/>
          <a:p>
            <a:pPr defTabSz="1377950">
              <a:lnSpc>
                <a:spcPct val="90000"/>
              </a:lnSpc>
              <a:spcBef>
                <a:spcPct val="0"/>
              </a:spcBef>
              <a:spcAft>
                <a:spcPct val="35000"/>
              </a:spcAft>
            </a:pPr>
            <a:r>
              <a:rPr lang="en-GB" sz="3100">
                <a:latin typeface="Arial" panose="020B0604020202020204" pitchFamily="34" charset="0"/>
                <a:cs typeface="Arial" panose="020B0604020202020204" pitchFamily="34" charset="0"/>
              </a:rPr>
              <a:t>Mô tả bài toán và tập dữ liệu</a:t>
            </a:r>
            <a:endParaRPr lang="en-US" sz="310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0AD44AA-5113-9410-14B4-B806C629D660}"/>
              </a:ext>
            </a:extLst>
          </p:cNvPr>
          <p:cNvSpPr/>
          <p:nvPr/>
        </p:nvSpPr>
        <p:spPr>
          <a:xfrm>
            <a:off x="2424114" y="3650397"/>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5394097"/>
              <a:satOff val="-25103"/>
              <a:lumOff val="-1101"/>
              <a:alphaOff val="0"/>
            </a:schemeClr>
          </a:fillRef>
          <a:effectRef idx="0">
            <a:schemeClr val="accent4">
              <a:tint val="50000"/>
              <a:hueOff val="5394097"/>
              <a:satOff val="-25103"/>
              <a:lumOff val="-1101"/>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3</a:t>
            </a:r>
          </a:p>
          <a:p>
            <a:endParaRPr lang="en-VN"/>
          </a:p>
        </p:txBody>
      </p:sp>
      <p:sp>
        <p:nvSpPr>
          <p:cNvPr id="12" name="Freeform: Shape 11">
            <a:hlinkClick r:id="rId5" action="ppaction://hlinksldjump"/>
            <a:extLst>
              <a:ext uri="{FF2B5EF4-FFF2-40B4-BE49-F238E27FC236}">
                <a16:creationId xmlns:a16="http://schemas.microsoft.com/office/drawing/2014/main" id="{FBF9A440-D614-3E7B-F585-6027C77A7560}"/>
              </a:ext>
            </a:extLst>
          </p:cNvPr>
          <p:cNvSpPr/>
          <p:nvPr/>
        </p:nvSpPr>
        <p:spPr>
          <a:xfrm>
            <a:off x="2775011" y="4561680"/>
            <a:ext cx="6992874" cy="701794"/>
          </a:xfrm>
          <a:custGeom>
            <a:avLst/>
            <a:gdLst>
              <a:gd name="connsiteX0" fmla="*/ 0 w 6992874"/>
              <a:gd name="connsiteY0" fmla="*/ 0 h 701793"/>
              <a:gd name="connsiteX1" fmla="*/ 6641978 w 6992874"/>
              <a:gd name="connsiteY1" fmla="*/ 0 h 701793"/>
              <a:gd name="connsiteX2" fmla="*/ 6992874 w 6992874"/>
              <a:gd name="connsiteY2" fmla="*/ 350897 h 701793"/>
              <a:gd name="connsiteX3" fmla="*/ 6641978 w 6992874"/>
              <a:gd name="connsiteY3" fmla="*/ 701793 h 701793"/>
              <a:gd name="connsiteX4" fmla="*/ 0 w 6992874"/>
              <a:gd name="connsiteY4" fmla="*/ 701793 h 701793"/>
              <a:gd name="connsiteX5" fmla="*/ 0 w 6992874"/>
              <a:gd name="connsiteY5" fmla="*/ 0 h 70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874" h="701793">
                <a:moveTo>
                  <a:pt x="6992874" y="701792"/>
                </a:moveTo>
                <a:lnTo>
                  <a:pt x="350896" y="701792"/>
                </a:lnTo>
                <a:lnTo>
                  <a:pt x="0" y="350896"/>
                </a:lnTo>
                <a:lnTo>
                  <a:pt x="350896" y="1"/>
                </a:lnTo>
                <a:lnTo>
                  <a:pt x="6992874" y="1"/>
                </a:lnTo>
                <a:lnTo>
                  <a:pt x="6992874" y="701792"/>
                </a:lnTo>
                <a:close/>
              </a:path>
            </a:pathLst>
          </a:custGeom>
          <a:solidFill>
            <a:schemeClr val="accent5">
              <a:lumMod val="75000"/>
            </a:schemeClr>
          </a:solidFill>
        </p:spPr>
        <p:style>
          <a:lnRef idx="2">
            <a:schemeClr val="lt1">
              <a:hueOff val="0"/>
              <a:satOff val="0"/>
              <a:lumOff val="0"/>
              <a:alphaOff val="0"/>
            </a:schemeClr>
          </a:lnRef>
          <a:fillRef idx="1">
            <a:schemeClr val="accent4">
              <a:hueOff val="7350668"/>
              <a:satOff val="-30583"/>
              <a:lumOff val="7206"/>
              <a:alphaOff val="0"/>
            </a:schemeClr>
          </a:fillRef>
          <a:effectRef idx="0">
            <a:schemeClr val="accent4">
              <a:hueOff val="7350668"/>
              <a:satOff val="-30583"/>
              <a:lumOff val="7206"/>
              <a:alphaOff val="0"/>
            </a:schemeClr>
          </a:effectRef>
          <a:fontRef idx="minor">
            <a:schemeClr val="lt1"/>
          </a:fontRef>
        </p:style>
        <p:txBody>
          <a:bodyPr spcFirstLastPara="0" vert="horz" wrap="square" lIns="484919" tIns="118111" rIns="220472" bIns="118110" numCol="1" spcCol="1270" anchor="ctr" anchorCtr="0">
            <a:noAutofit/>
          </a:bodyPr>
          <a:lstStyle/>
          <a:p>
            <a:pPr defTabSz="1377950">
              <a:lnSpc>
                <a:spcPct val="90000"/>
              </a:lnSpc>
              <a:spcBef>
                <a:spcPct val="0"/>
              </a:spcBef>
              <a:spcAft>
                <a:spcPct val="35000"/>
              </a:spcAft>
            </a:pPr>
            <a:r>
              <a:rPr lang="en-GB" sz="3100">
                <a:latin typeface="Arial" panose="020B0604020202020204" pitchFamily="34" charset="0"/>
                <a:cs typeface="Arial" panose="020B0604020202020204" pitchFamily="34" charset="0"/>
              </a:rPr>
              <a:t>Công cụ và môi trường thực hiện</a:t>
            </a:r>
            <a:endParaRPr lang="en-US" sz="310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1318D03D-E36D-4B8E-3453-35955415AF3F}"/>
              </a:ext>
            </a:extLst>
          </p:cNvPr>
          <p:cNvSpPr/>
          <p:nvPr/>
        </p:nvSpPr>
        <p:spPr>
          <a:xfrm>
            <a:off x="2424114" y="4561680"/>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8091146"/>
              <a:satOff val="-37655"/>
              <a:lumOff val="-1652"/>
              <a:alphaOff val="0"/>
            </a:schemeClr>
          </a:fillRef>
          <a:effectRef idx="0">
            <a:schemeClr val="accent4">
              <a:tint val="50000"/>
              <a:hueOff val="8091146"/>
              <a:satOff val="-37655"/>
              <a:lumOff val="-1652"/>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4</a:t>
            </a:r>
          </a:p>
          <a:p>
            <a:endParaRPr lang="en-VN"/>
          </a:p>
        </p:txBody>
      </p:sp>
      <p:sp>
        <p:nvSpPr>
          <p:cNvPr id="14" name="Freeform: Shape 13">
            <a:extLst>
              <a:ext uri="{FF2B5EF4-FFF2-40B4-BE49-F238E27FC236}">
                <a16:creationId xmlns:a16="http://schemas.microsoft.com/office/drawing/2014/main" id="{8BF60662-4561-64BD-B98E-2AC6285726D5}"/>
              </a:ext>
            </a:extLst>
          </p:cNvPr>
          <p:cNvSpPr/>
          <p:nvPr/>
        </p:nvSpPr>
        <p:spPr>
          <a:xfrm>
            <a:off x="2775011" y="5472963"/>
            <a:ext cx="6992874" cy="701794"/>
          </a:xfrm>
          <a:custGeom>
            <a:avLst/>
            <a:gdLst>
              <a:gd name="connsiteX0" fmla="*/ 0 w 6992874"/>
              <a:gd name="connsiteY0" fmla="*/ 0 h 701793"/>
              <a:gd name="connsiteX1" fmla="*/ 6641978 w 6992874"/>
              <a:gd name="connsiteY1" fmla="*/ 0 h 701793"/>
              <a:gd name="connsiteX2" fmla="*/ 6992874 w 6992874"/>
              <a:gd name="connsiteY2" fmla="*/ 350897 h 701793"/>
              <a:gd name="connsiteX3" fmla="*/ 6641978 w 6992874"/>
              <a:gd name="connsiteY3" fmla="*/ 701793 h 701793"/>
              <a:gd name="connsiteX4" fmla="*/ 0 w 6992874"/>
              <a:gd name="connsiteY4" fmla="*/ 701793 h 701793"/>
              <a:gd name="connsiteX5" fmla="*/ 0 w 6992874"/>
              <a:gd name="connsiteY5" fmla="*/ 0 h 70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874" h="701793">
                <a:moveTo>
                  <a:pt x="6992874" y="701792"/>
                </a:moveTo>
                <a:lnTo>
                  <a:pt x="350896" y="701792"/>
                </a:lnTo>
                <a:lnTo>
                  <a:pt x="0" y="350896"/>
                </a:lnTo>
                <a:lnTo>
                  <a:pt x="350896" y="1"/>
                </a:lnTo>
                <a:lnTo>
                  <a:pt x="6992874" y="1"/>
                </a:lnTo>
                <a:lnTo>
                  <a:pt x="6992874" y="701792"/>
                </a:lnTo>
                <a:close/>
              </a:path>
            </a:pathLst>
          </a:custGeom>
          <a:solidFill>
            <a:schemeClr val="accent5">
              <a:lumMod val="75000"/>
            </a:schemeClr>
          </a:solidFill>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484919" tIns="118111" rIns="220472" bIns="118110" numCol="1" spcCol="1270" anchor="ctr" anchorCtr="0">
            <a:noAutofit/>
          </a:bodyPr>
          <a:lstStyle/>
          <a:p>
            <a:pPr marL="0" lvl="0" indent="0" defTabSz="1377950">
              <a:lnSpc>
                <a:spcPct val="90000"/>
              </a:lnSpc>
              <a:spcBef>
                <a:spcPct val="0"/>
              </a:spcBef>
              <a:spcAft>
                <a:spcPct val="35000"/>
              </a:spcAft>
              <a:buNone/>
            </a:pPr>
            <a:r>
              <a:rPr lang="en-GB" sz="3100">
                <a:latin typeface="Arial" panose="020B0604020202020204" pitchFamily="34" charset="0"/>
                <a:cs typeface="Arial" panose="020B0604020202020204" pitchFamily="34" charset="0"/>
              </a:rPr>
              <a:t>Phân tích, Đ</a:t>
            </a:r>
            <a:r>
              <a:rPr lang="en-GB" sz="3100" kern="1200">
                <a:latin typeface="Arial" panose="020B0604020202020204" pitchFamily="34" charset="0"/>
                <a:cs typeface="Arial" panose="020B0604020202020204" pitchFamily="34" charset="0"/>
              </a:rPr>
              <a:t>ánh giá và kết luận</a:t>
            </a:r>
            <a:endParaRPr lang="en-US" sz="3100" kern="120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001DA348-6588-C350-2283-69E87912F960}"/>
              </a:ext>
            </a:extLst>
          </p:cNvPr>
          <p:cNvSpPr/>
          <p:nvPr/>
        </p:nvSpPr>
        <p:spPr>
          <a:xfrm>
            <a:off x="2424114" y="5472964"/>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10788194"/>
              <a:satOff val="-50206"/>
              <a:lumOff val="-2202"/>
              <a:alphaOff val="0"/>
            </a:schemeClr>
          </a:fillRef>
          <a:effectRef idx="0">
            <a:schemeClr val="accent4">
              <a:tint val="50000"/>
              <a:hueOff val="10788194"/>
              <a:satOff val="-50206"/>
              <a:lumOff val="-2202"/>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5</a:t>
            </a:r>
          </a:p>
        </p:txBody>
      </p:sp>
    </p:spTree>
    <p:extLst>
      <p:ext uri="{BB962C8B-B14F-4D97-AF65-F5344CB8AC3E}">
        <p14:creationId xmlns:p14="http://schemas.microsoft.com/office/powerpoint/2010/main" val="115436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20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1000"/>
                                        <p:tgtEl>
                                          <p:spTgt spid="8"/>
                                        </p:tgtEl>
                                      </p:cBhvr>
                                    </p:animEffect>
                                  </p:childTnLst>
                                </p:cTn>
                              </p:par>
                              <p:par>
                                <p:cTn id="16" presetID="16" presetClass="entr" presetSubtype="2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heel(1)">
                                      <p:cBhvr>
                                        <p:cTn id="43" dur="2000"/>
                                        <p:tgtEl>
                                          <p:spTgt spid="15"/>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heel(1)">
                                      <p:cBhvr>
                                        <p:cTn id="4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E0A6-9918-CB94-C2E2-359ECE6BEA95}"/>
              </a:ext>
            </a:extLst>
          </p:cNvPr>
          <p:cNvSpPr>
            <a:spLocks noGrp="1"/>
          </p:cNvSpPr>
          <p:nvPr>
            <p:ph type="title"/>
          </p:nvPr>
        </p:nvSpPr>
        <p:spPr/>
        <p:txBody>
          <a:bodyPr/>
          <a:lstStyle/>
          <a:p>
            <a:r>
              <a:rPr lang="en-GB"/>
              <a:t>5. Phân tích tập dữ liệu HeartDisease</a:t>
            </a:r>
            <a:endParaRPr lang="en-US"/>
          </a:p>
        </p:txBody>
      </p:sp>
      <p:sp>
        <p:nvSpPr>
          <p:cNvPr id="3" name="Content Placeholder 2">
            <a:extLst>
              <a:ext uri="{FF2B5EF4-FFF2-40B4-BE49-F238E27FC236}">
                <a16:creationId xmlns:a16="http://schemas.microsoft.com/office/drawing/2014/main" id="{540E4A0B-7220-EA5A-0644-0C8347409563}"/>
              </a:ext>
            </a:extLst>
          </p:cNvPr>
          <p:cNvSpPr>
            <a:spLocks noGrp="1"/>
          </p:cNvSpPr>
          <p:nvPr>
            <p:ph idx="1"/>
          </p:nvPr>
        </p:nvSpPr>
        <p:spPr/>
        <p:txBody>
          <a:bodyPr/>
          <a:lstStyle/>
          <a:p>
            <a:r>
              <a:rPr lang="en-GB"/>
              <a:t>Thống kê số người mắc bệnh tim</a:t>
            </a:r>
          </a:p>
          <a:p>
            <a:r>
              <a:rPr lang="en-GB" sz="2000">
                <a:solidFill>
                  <a:srgbClr val="FF0000"/>
                </a:solidFill>
              </a:rPr>
              <a:t>	Tổng số: 319 795 Mẫu</a:t>
            </a:r>
            <a:endParaRPr lang="en-US" sz="2000">
              <a:solidFill>
                <a:srgbClr val="FF0000"/>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3075B4F7-8338-D0D4-B298-A8017F6B9450}"/>
              </a:ext>
            </a:extLst>
          </p:cNvPr>
          <p:cNvPicPr>
            <a:picLocks noChangeAspect="1"/>
          </p:cNvPicPr>
          <p:nvPr/>
        </p:nvPicPr>
        <p:blipFill>
          <a:blip r:embed="rId2"/>
          <a:stretch>
            <a:fillRect/>
          </a:stretch>
        </p:blipFill>
        <p:spPr>
          <a:xfrm>
            <a:off x="7334004" y="1423830"/>
            <a:ext cx="4161312" cy="1582978"/>
          </a:xfrm>
          <a:prstGeom prst="rect">
            <a:avLst/>
          </a:prstGeom>
        </p:spPr>
      </p:pic>
      <p:pic>
        <p:nvPicPr>
          <p:cNvPr id="5" name="Picture 4" descr="Chart, bar chart&#10;&#10;Description automatically generated">
            <a:extLst>
              <a:ext uri="{FF2B5EF4-FFF2-40B4-BE49-F238E27FC236}">
                <a16:creationId xmlns:a16="http://schemas.microsoft.com/office/drawing/2014/main" id="{00196DAC-8C8D-4784-A5C2-DF4603FCB5B2}"/>
              </a:ext>
            </a:extLst>
          </p:cNvPr>
          <p:cNvPicPr>
            <a:picLocks noChangeAspect="1"/>
          </p:cNvPicPr>
          <p:nvPr/>
        </p:nvPicPr>
        <p:blipFill>
          <a:blip r:embed="rId3"/>
          <a:stretch>
            <a:fillRect/>
          </a:stretch>
        </p:blipFill>
        <p:spPr>
          <a:xfrm>
            <a:off x="1902063" y="3051677"/>
            <a:ext cx="9593253" cy="3271878"/>
          </a:xfrm>
          <a:prstGeom prst="rect">
            <a:avLst/>
          </a:prstGeom>
        </p:spPr>
      </p:pic>
    </p:spTree>
    <p:extLst>
      <p:ext uri="{BB962C8B-B14F-4D97-AF65-F5344CB8AC3E}">
        <p14:creationId xmlns:p14="http://schemas.microsoft.com/office/powerpoint/2010/main" val="318675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DBB5-56F6-12CD-AA81-FF60568A797C}"/>
              </a:ext>
            </a:extLst>
          </p:cNvPr>
          <p:cNvSpPr>
            <a:spLocks noGrp="1"/>
          </p:cNvSpPr>
          <p:nvPr>
            <p:ph type="title"/>
          </p:nvPr>
        </p:nvSpPr>
        <p:spPr/>
        <p:txBody>
          <a:bodyPr/>
          <a:lstStyle/>
          <a:p>
            <a:r>
              <a:rPr lang="en-GB"/>
              <a:t>5. Phân tích tập dữ liệu HeartDisease</a:t>
            </a:r>
            <a:endParaRPr lang="en-US"/>
          </a:p>
        </p:txBody>
      </p:sp>
      <p:sp>
        <p:nvSpPr>
          <p:cNvPr id="3" name="Content Placeholder 2">
            <a:extLst>
              <a:ext uri="{FF2B5EF4-FFF2-40B4-BE49-F238E27FC236}">
                <a16:creationId xmlns:a16="http://schemas.microsoft.com/office/drawing/2014/main" id="{5B04E647-2363-3414-B49F-368F70FB5FB0}"/>
              </a:ext>
            </a:extLst>
          </p:cNvPr>
          <p:cNvSpPr>
            <a:spLocks noGrp="1"/>
          </p:cNvSpPr>
          <p:nvPr>
            <p:ph idx="1"/>
          </p:nvPr>
        </p:nvSpPr>
        <p:spPr>
          <a:xfrm>
            <a:off x="957390" y="1253331"/>
            <a:ext cx="10515600" cy="4351338"/>
          </a:xfrm>
        </p:spPr>
        <p:txBody>
          <a:bodyPr/>
          <a:lstStyle/>
          <a:p>
            <a:pPr marL="457200" indent="-457200">
              <a:buFont typeface="Arial" panose="020B0604020202020204" pitchFamily="34" charset="0"/>
              <a:buChar char="•"/>
            </a:pPr>
            <a:r>
              <a:rPr lang="en-GB"/>
              <a:t>Sự ảnh hưởng của các yếu tố tới bệnh tim</a:t>
            </a:r>
          </a:p>
          <a:p>
            <a:pPr marL="1143000" lvl="1" indent="-457200"/>
            <a:r>
              <a:rPr lang="en-GB"/>
              <a:t>Nghiện hút thuốc</a:t>
            </a:r>
          </a:p>
          <a:p>
            <a:pPr lvl="1" indent="0">
              <a:buNone/>
            </a:pPr>
            <a:endParaRPr lang="en-GB"/>
          </a:p>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8A578B97-C37B-69C7-74F9-94A61B326366}"/>
              </a:ext>
            </a:extLst>
          </p:cNvPr>
          <p:cNvPicPr>
            <a:picLocks noChangeAspect="1"/>
          </p:cNvPicPr>
          <p:nvPr/>
        </p:nvPicPr>
        <p:blipFill>
          <a:blip r:embed="rId2"/>
          <a:stretch>
            <a:fillRect/>
          </a:stretch>
        </p:blipFill>
        <p:spPr>
          <a:xfrm>
            <a:off x="6246974" y="1995431"/>
            <a:ext cx="4987636" cy="1709050"/>
          </a:xfrm>
          <a:prstGeom prst="rect">
            <a:avLst/>
          </a:prstGeom>
        </p:spPr>
      </p:pic>
      <p:pic>
        <p:nvPicPr>
          <p:cNvPr id="6" name="Picture 5" descr="Chart, bar chart&#10;&#10;Description automatically generated">
            <a:extLst>
              <a:ext uri="{FF2B5EF4-FFF2-40B4-BE49-F238E27FC236}">
                <a16:creationId xmlns:a16="http://schemas.microsoft.com/office/drawing/2014/main" id="{43E805E1-E128-902A-D26D-91527D7696AD}"/>
              </a:ext>
            </a:extLst>
          </p:cNvPr>
          <p:cNvPicPr>
            <a:picLocks noChangeAspect="1"/>
          </p:cNvPicPr>
          <p:nvPr/>
        </p:nvPicPr>
        <p:blipFill>
          <a:blip r:embed="rId3"/>
          <a:stretch>
            <a:fillRect/>
          </a:stretch>
        </p:blipFill>
        <p:spPr>
          <a:xfrm>
            <a:off x="2936150" y="3757460"/>
            <a:ext cx="8298460" cy="3047142"/>
          </a:xfrm>
          <a:prstGeom prst="rect">
            <a:avLst/>
          </a:prstGeom>
        </p:spPr>
      </p:pic>
      <p:sp>
        <p:nvSpPr>
          <p:cNvPr id="7" name="Oval 6">
            <a:extLst>
              <a:ext uri="{FF2B5EF4-FFF2-40B4-BE49-F238E27FC236}">
                <a16:creationId xmlns:a16="http://schemas.microsoft.com/office/drawing/2014/main" id="{64FAA925-4C68-F082-08EE-3336FCFA010B}"/>
              </a:ext>
            </a:extLst>
          </p:cNvPr>
          <p:cNvSpPr/>
          <p:nvPr/>
        </p:nvSpPr>
        <p:spPr>
          <a:xfrm>
            <a:off x="1430279" y="2026603"/>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10788194"/>
              <a:satOff val="-50206"/>
              <a:lumOff val="-2202"/>
              <a:alphaOff val="0"/>
            </a:schemeClr>
          </a:fillRef>
          <a:effectRef idx="0">
            <a:schemeClr val="accent4">
              <a:tint val="50000"/>
              <a:hueOff val="10788194"/>
              <a:satOff val="-50206"/>
              <a:lumOff val="-2202"/>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1</a:t>
            </a:r>
          </a:p>
        </p:txBody>
      </p:sp>
    </p:spTree>
    <p:extLst>
      <p:ext uri="{BB962C8B-B14F-4D97-AF65-F5344CB8AC3E}">
        <p14:creationId xmlns:p14="http://schemas.microsoft.com/office/powerpoint/2010/main" val="6464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in)">
                                      <p:cBhvr>
                                        <p:cTn id="26" dur="2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heel(1)">
                                      <p:cBhvr>
                                        <p:cTn id="3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FFDB-5D7A-6DA9-E909-BBE6D2ACB79A}"/>
              </a:ext>
            </a:extLst>
          </p:cNvPr>
          <p:cNvSpPr>
            <a:spLocks noGrp="1"/>
          </p:cNvSpPr>
          <p:nvPr>
            <p:ph type="title"/>
          </p:nvPr>
        </p:nvSpPr>
        <p:spPr/>
        <p:txBody>
          <a:bodyPr/>
          <a:lstStyle/>
          <a:p>
            <a:r>
              <a:rPr lang="en-GB"/>
              <a:t>5. Phân tích tập dữ liệu HeartDisease</a:t>
            </a:r>
            <a:endParaRPr lang="en-US"/>
          </a:p>
        </p:txBody>
      </p:sp>
      <p:sp>
        <p:nvSpPr>
          <p:cNvPr id="3" name="Content Placeholder 2">
            <a:extLst>
              <a:ext uri="{FF2B5EF4-FFF2-40B4-BE49-F238E27FC236}">
                <a16:creationId xmlns:a16="http://schemas.microsoft.com/office/drawing/2014/main" id="{BBACFCAD-152B-F60B-4EBA-65B201BDC1E0}"/>
              </a:ext>
            </a:extLst>
          </p:cNvPr>
          <p:cNvSpPr>
            <a:spLocks noGrp="1"/>
          </p:cNvSpPr>
          <p:nvPr>
            <p:ph idx="1"/>
          </p:nvPr>
        </p:nvSpPr>
        <p:spPr/>
        <p:txBody>
          <a:bodyPr/>
          <a:lstStyle/>
          <a:p>
            <a:pPr marL="457200" indent="-457200">
              <a:buFont typeface="Arial" panose="020B0604020202020204" pitchFamily="34" charset="0"/>
              <a:buChar char="•"/>
            </a:pPr>
            <a:r>
              <a:rPr lang="en-GB"/>
              <a:t>Sự ảnh hưởng của các yếu tố tới bệnh tim</a:t>
            </a:r>
          </a:p>
          <a:p>
            <a:pPr marL="1143000" lvl="1" indent="-457200"/>
            <a:r>
              <a:rPr lang="en-GB"/>
              <a:t>Nghiện rượu</a:t>
            </a:r>
          </a:p>
          <a:p>
            <a:pPr marL="457200" indent="-457200">
              <a:buFont typeface="Arial" panose="020B0604020202020204" pitchFamily="34" charset="0"/>
              <a:buChar char="•"/>
            </a:pP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466CB599-3939-2BDA-E8FC-53A7C545C671}"/>
              </a:ext>
            </a:extLst>
          </p:cNvPr>
          <p:cNvPicPr>
            <a:picLocks noChangeAspect="1"/>
          </p:cNvPicPr>
          <p:nvPr/>
        </p:nvPicPr>
        <p:blipFill>
          <a:blip r:embed="rId2"/>
          <a:stretch>
            <a:fillRect/>
          </a:stretch>
        </p:blipFill>
        <p:spPr>
          <a:xfrm>
            <a:off x="6272508" y="1993888"/>
            <a:ext cx="4791336" cy="1826677"/>
          </a:xfrm>
          <a:prstGeom prst="rect">
            <a:avLst/>
          </a:prstGeom>
        </p:spPr>
      </p:pic>
      <p:pic>
        <p:nvPicPr>
          <p:cNvPr id="7" name="Picture 6" descr="Chart, bar chart&#10;&#10;Description automatically generated">
            <a:extLst>
              <a:ext uri="{FF2B5EF4-FFF2-40B4-BE49-F238E27FC236}">
                <a16:creationId xmlns:a16="http://schemas.microsoft.com/office/drawing/2014/main" id="{EAAB0048-F640-A0A5-C708-C4E9159B7E72}"/>
              </a:ext>
            </a:extLst>
          </p:cNvPr>
          <p:cNvPicPr>
            <a:picLocks noChangeAspect="1"/>
          </p:cNvPicPr>
          <p:nvPr/>
        </p:nvPicPr>
        <p:blipFill>
          <a:blip r:embed="rId3"/>
          <a:stretch>
            <a:fillRect/>
          </a:stretch>
        </p:blipFill>
        <p:spPr>
          <a:xfrm>
            <a:off x="3823855" y="3868708"/>
            <a:ext cx="7956062" cy="2989292"/>
          </a:xfrm>
          <a:prstGeom prst="rect">
            <a:avLst/>
          </a:prstGeom>
        </p:spPr>
      </p:pic>
      <p:sp>
        <p:nvSpPr>
          <p:cNvPr id="8" name="Oval 7">
            <a:extLst>
              <a:ext uri="{FF2B5EF4-FFF2-40B4-BE49-F238E27FC236}">
                <a16:creationId xmlns:a16="http://schemas.microsoft.com/office/drawing/2014/main" id="{54E9560F-174C-F4E3-27DB-667F5A5235E1}"/>
              </a:ext>
            </a:extLst>
          </p:cNvPr>
          <p:cNvSpPr/>
          <p:nvPr/>
        </p:nvSpPr>
        <p:spPr>
          <a:xfrm>
            <a:off x="1335276" y="2131828"/>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10788194"/>
              <a:satOff val="-50206"/>
              <a:lumOff val="-2202"/>
              <a:alphaOff val="0"/>
            </a:schemeClr>
          </a:fillRef>
          <a:effectRef idx="0">
            <a:schemeClr val="accent4">
              <a:tint val="50000"/>
              <a:hueOff val="10788194"/>
              <a:satOff val="-50206"/>
              <a:lumOff val="-2202"/>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292725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heel(1)">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88A0-9A0D-2797-7905-B24702061798}"/>
              </a:ext>
            </a:extLst>
          </p:cNvPr>
          <p:cNvSpPr>
            <a:spLocks noGrp="1"/>
          </p:cNvSpPr>
          <p:nvPr>
            <p:ph type="title"/>
          </p:nvPr>
        </p:nvSpPr>
        <p:spPr/>
        <p:txBody>
          <a:bodyPr/>
          <a:lstStyle/>
          <a:p>
            <a:r>
              <a:rPr lang="en-GB"/>
              <a:t>4. Phân tích tập dữ liệu HeartDisease</a:t>
            </a:r>
            <a:endParaRPr lang="en-US"/>
          </a:p>
        </p:txBody>
      </p:sp>
      <p:sp>
        <p:nvSpPr>
          <p:cNvPr id="3" name="Content Placeholder 2">
            <a:extLst>
              <a:ext uri="{FF2B5EF4-FFF2-40B4-BE49-F238E27FC236}">
                <a16:creationId xmlns:a16="http://schemas.microsoft.com/office/drawing/2014/main" id="{124DDAA6-E11D-3A23-15AB-8873D5A1F5C5}"/>
              </a:ext>
            </a:extLst>
          </p:cNvPr>
          <p:cNvSpPr>
            <a:spLocks noGrp="1"/>
          </p:cNvSpPr>
          <p:nvPr>
            <p:ph idx="1"/>
          </p:nvPr>
        </p:nvSpPr>
        <p:spPr/>
        <p:txBody>
          <a:bodyPr/>
          <a:lstStyle/>
          <a:p>
            <a:pPr marL="457200" indent="-457200">
              <a:buFont typeface="Arial" panose="020B0604020202020204" pitchFamily="34" charset="0"/>
              <a:buChar char="•"/>
            </a:pPr>
            <a:r>
              <a:rPr lang="en-GB"/>
              <a:t>Sự ảnh hưởng của các yếu tố tới bệnh tim</a:t>
            </a:r>
          </a:p>
          <a:p>
            <a:pPr marL="1143000" lvl="1" indent="-457200"/>
            <a:r>
              <a:rPr lang="en-US"/>
              <a:t>Giới tính</a:t>
            </a:r>
          </a:p>
        </p:txBody>
      </p:sp>
      <p:pic>
        <p:nvPicPr>
          <p:cNvPr id="4" name="Picture 3" descr="Graphical user interface, text, application, email&#10;&#10;Description automatically generated">
            <a:extLst>
              <a:ext uri="{FF2B5EF4-FFF2-40B4-BE49-F238E27FC236}">
                <a16:creationId xmlns:a16="http://schemas.microsoft.com/office/drawing/2014/main" id="{96F0E72E-B74C-4F68-200B-FE0DF6E39551}"/>
              </a:ext>
            </a:extLst>
          </p:cNvPr>
          <p:cNvPicPr>
            <a:picLocks noChangeAspect="1"/>
          </p:cNvPicPr>
          <p:nvPr/>
        </p:nvPicPr>
        <p:blipFill>
          <a:blip r:embed="rId2"/>
          <a:stretch>
            <a:fillRect/>
          </a:stretch>
        </p:blipFill>
        <p:spPr>
          <a:xfrm>
            <a:off x="1448980" y="2620057"/>
            <a:ext cx="6189818" cy="2511501"/>
          </a:xfrm>
          <a:prstGeom prst="rect">
            <a:avLst/>
          </a:prstGeom>
        </p:spPr>
      </p:pic>
      <p:pic>
        <p:nvPicPr>
          <p:cNvPr id="5" name="Picture 4" descr="Chart&#10;&#10;Description automatically generated">
            <a:extLst>
              <a:ext uri="{FF2B5EF4-FFF2-40B4-BE49-F238E27FC236}">
                <a16:creationId xmlns:a16="http://schemas.microsoft.com/office/drawing/2014/main" id="{76EF273D-C7FA-E762-8EC2-D419FDAD3C8C}"/>
              </a:ext>
            </a:extLst>
          </p:cNvPr>
          <p:cNvPicPr>
            <a:picLocks noChangeAspect="1"/>
          </p:cNvPicPr>
          <p:nvPr/>
        </p:nvPicPr>
        <p:blipFill>
          <a:blip r:embed="rId3"/>
          <a:stretch>
            <a:fillRect/>
          </a:stretch>
        </p:blipFill>
        <p:spPr>
          <a:xfrm>
            <a:off x="3868714" y="2724292"/>
            <a:ext cx="4454572" cy="3492164"/>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3AD00FB7-1A46-EC49-8504-82EA3C4383E4}"/>
              </a:ext>
            </a:extLst>
          </p:cNvPr>
          <p:cNvPicPr>
            <a:picLocks noChangeAspect="1"/>
          </p:cNvPicPr>
          <p:nvPr/>
        </p:nvPicPr>
        <p:blipFill>
          <a:blip r:embed="rId4"/>
          <a:stretch>
            <a:fillRect/>
          </a:stretch>
        </p:blipFill>
        <p:spPr>
          <a:xfrm>
            <a:off x="1448980" y="2840456"/>
            <a:ext cx="7227332" cy="2511501"/>
          </a:xfrm>
          <a:prstGeom prst="rect">
            <a:avLst/>
          </a:prstGeom>
        </p:spPr>
      </p:pic>
      <p:pic>
        <p:nvPicPr>
          <p:cNvPr id="7" name="Picture 6" descr="Chart, bar chart&#10;&#10;Description automatically generated">
            <a:extLst>
              <a:ext uri="{FF2B5EF4-FFF2-40B4-BE49-F238E27FC236}">
                <a16:creationId xmlns:a16="http://schemas.microsoft.com/office/drawing/2014/main" id="{F4B7BE2E-F04E-2515-FCAC-2A6DEA11DCF5}"/>
              </a:ext>
            </a:extLst>
          </p:cNvPr>
          <p:cNvPicPr>
            <a:picLocks noChangeAspect="1"/>
          </p:cNvPicPr>
          <p:nvPr/>
        </p:nvPicPr>
        <p:blipFill>
          <a:blip r:embed="rId5"/>
          <a:stretch>
            <a:fillRect/>
          </a:stretch>
        </p:blipFill>
        <p:spPr>
          <a:xfrm>
            <a:off x="1448980" y="2873532"/>
            <a:ext cx="10274447" cy="3554529"/>
          </a:xfrm>
          <a:prstGeom prst="rect">
            <a:avLst/>
          </a:prstGeom>
        </p:spPr>
      </p:pic>
    </p:spTree>
    <p:extLst>
      <p:ext uri="{BB962C8B-B14F-4D97-AF65-F5344CB8AC3E}">
        <p14:creationId xmlns:p14="http://schemas.microsoft.com/office/powerpoint/2010/main" val="30132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ircle(in)">
                                      <p:cBhvr>
                                        <p:cTn id="20" dur="2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circle(in)">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E74AF-886F-A6C4-A36C-FAC57409CDEB}"/>
              </a:ext>
            </a:extLst>
          </p:cNvPr>
          <p:cNvSpPr>
            <a:spLocks noGrp="1"/>
          </p:cNvSpPr>
          <p:nvPr>
            <p:ph type="title"/>
          </p:nvPr>
        </p:nvSpPr>
        <p:spPr/>
        <p:txBody>
          <a:bodyPr/>
          <a:lstStyle/>
          <a:p>
            <a:r>
              <a:rPr lang="en-GB"/>
              <a:t>4. Phân tích tập dữ liệu HeartDisease</a:t>
            </a:r>
            <a:endParaRPr lang="en-US"/>
          </a:p>
        </p:txBody>
      </p:sp>
      <p:sp>
        <p:nvSpPr>
          <p:cNvPr id="3" name="Content Placeholder 2">
            <a:extLst>
              <a:ext uri="{FF2B5EF4-FFF2-40B4-BE49-F238E27FC236}">
                <a16:creationId xmlns:a16="http://schemas.microsoft.com/office/drawing/2014/main" id="{72148305-9036-1FDF-AEAD-68065CBBB06C}"/>
              </a:ext>
            </a:extLst>
          </p:cNvPr>
          <p:cNvSpPr>
            <a:spLocks noGrp="1"/>
          </p:cNvSpPr>
          <p:nvPr>
            <p:ph idx="1"/>
          </p:nvPr>
        </p:nvSpPr>
        <p:spPr/>
        <p:txBody>
          <a:bodyPr/>
          <a:lstStyle/>
          <a:p>
            <a:pPr marL="457200" indent="-457200">
              <a:buFont typeface="Arial" panose="020B0604020202020204" pitchFamily="34" charset="0"/>
              <a:buChar char="•"/>
            </a:pPr>
            <a:r>
              <a:rPr lang="en-GB"/>
              <a:t>Sự ảnh hưởng của các yếu tố tới bệnh tim</a:t>
            </a:r>
          </a:p>
          <a:p>
            <a:pPr marL="1143000" lvl="1" indent="-457200"/>
            <a:r>
              <a:rPr lang="en-US"/>
              <a:t>Đột quỵ</a:t>
            </a:r>
          </a:p>
        </p:txBody>
      </p:sp>
      <p:pic>
        <p:nvPicPr>
          <p:cNvPr id="4" name="Picture 3" descr="Graphical user interface, text, application&#10;&#10;Description automatically generated">
            <a:extLst>
              <a:ext uri="{FF2B5EF4-FFF2-40B4-BE49-F238E27FC236}">
                <a16:creationId xmlns:a16="http://schemas.microsoft.com/office/drawing/2014/main" id="{479A1581-803F-CF49-1D6D-71FD3909E548}"/>
              </a:ext>
            </a:extLst>
          </p:cNvPr>
          <p:cNvPicPr>
            <a:picLocks noChangeAspect="1"/>
          </p:cNvPicPr>
          <p:nvPr/>
        </p:nvPicPr>
        <p:blipFill>
          <a:blip r:embed="rId2"/>
          <a:stretch>
            <a:fillRect/>
          </a:stretch>
        </p:blipFill>
        <p:spPr>
          <a:xfrm>
            <a:off x="1448980" y="2934267"/>
            <a:ext cx="6384751" cy="2347415"/>
          </a:xfrm>
          <a:prstGeom prst="rect">
            <a:avLst/>
          </a:prstGeom>
        </p:spPr>
      </p:pic>
      <p:pic>
        <p:nvPicPr>
          <p:cNvPr id="5" name="Picture 4">
            <a:extLst>
              <a:ext uri="{FF2B5EF4-FFF2-40B4-BE49-F238E27FC236}">
                <a16:creationId xmlns:a16="http://schemas.microsoft.com/office/drawing/2014/main" id="{70965FC7-87CC-B76F-152B-146D35212971}"/>
              </a:ext>
            </a:extLst>
          </p:cNvPr>
          <p:cNvPicPr>
            <a:picLocks noChangeAspect="1"/>
          </p:cNvPicPr>
          <p:nvPr/>
        </p:nvPicPr>
        <p:blipFill>
          <a:blip r:embed="rId3"/>
          <a:stretch>
            <a:fillRect/>
          </a:stretch>
        </p:blipFill>
        <p:spPr>
          <a:xfrm>
            <a:off x="3991036" y="2840952"/>
            <a:ext cx="4252368" cy="396365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E88ABA4F-30C1-E030-7BBD-E304A14D7714}"/>
              </a:ext>
            </a:extLst>
          </p:cNvPr>
          <p:cNvPicPr>
            <a:picLocks noChangeAspect="1"/>
          </p:cNvPicPr>
          <p:nvPr/>
        </p:nvPicPr>
        <p:blipFill>
          <a:blip r:embed="rId4"/>
          <a:stretch>
            <a:fillRect/>
          </a:stretch>
        </p:blipFill>
        <p:spPr>
          <a:xfrm>
            <a:off x="1535496" y="2879674"/>
            <a:ext cx="6666492" cy="3371001"/>
          </a:xfrm>
          <a:prstGeom prst="rect">
            <a:avLst/>
          </a:prstGeom>
        </p:spPr>
      </p:pic>
      <p:pic>
        <p:nvPicPr>
          <p:cNvPr id="7" name="Picture 6" descr="Chart, bar chart&#10;&#10;Description automatically generated">
            <a:extLst>
              <a:ext uri="{FF2B5EF4-FFF2-40B4-BE49-F238E27FC236}">
                <a16:creationId xmlns:a16="http://schemas.microsoft.com/office/drawing/2014/main" id="{F5239B28-E1CD-FD2A-0436-9C5371FCF5AC}"/>
              </a:ext>
            </a:extLst>
          </p:cNvPr>
          <p:cNvPicPr>
            <a:picLocks noChangeAspect="1"/>
          </p:cNvPicPr>
          <p:nvPr/>
        </p:nvPicPr>
        <p:blipFill>
          <a:blip r:embed="rId5"/>
          <a:stretch>
            <a:fillRect/>
          </a:stretch>
        </p:blipFill>
        <p:spPr>
          <a:xfrm>
            <a:off x="1535496" y="2916472"/>
            <a:ext cx="10119077" cy="3506216"/>
          </a:xfrm>
          <a:prstGeom prst="rect">
            <a:avLst/>
          </a:prstGeom>
        </p:spPr>
      </p:pic>
    </p:spTree>
    <p:extLst>
      <p:ext uri="{BB962C8B-B14F-4D97-AF65-F5344CB8AC3E}">
        <p14:creationId xmlns:p14="http://schemas.microsoft.com/office/powerpoint/2010/main" val="256824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ircle(in)">
                                      <p:cBhvr>
                                        <p:cTn id="2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BDDF-ECFE-8C81-F165-38C2AD77A4FD}"/>
              </a:ext>
            </a:extLst>
          </p:cNvPr>
          <p:cNvSpPr>
            <a:spLocks noGrp="1"/>
          </p:cNvSpPr>
          <p:nvPr>
            <p:ph type="title"/>
          </p:nvPr>
        </p:nvSpPr>
        <p:spPr/>
        <p:txBody>
          <a:bodyPr/>
          <a:lstStyle/>
          <a:p>
            <a:r>
              <a:rPr lang="en-GB"/>
              <a:t>4. Phân tích tập dữ liệu HeartDisease</a:t>
            </a:r>
            <a:endParaRPr lang="en-US"/>
          </a:p>
        </p:txBody>
      </p:sp>
      <p:sp>
        <p:nvSpPr>
          <p:cNvPr id="3" name="Content Placeholder 2">
            <a:extLst>
              <a:ext uri="{FF2B5EF4-FFF2-40B4-BE49-F238E27FC236}">
                <a16:creationId xmlns:a16="http://schemas.microsoft.com/office/drawing/2014/main" id="{4162C3B8-DDEB-5B56-0ECF-9F13769FC661}"/>
              </a:ext>
            </a:extLst>
          </p:cNvPr>
          <p:cNvSpPr>
            <a:spLocks noGrp="1"/>
          </p:cNvSpPr>
          <p:nvPr>
            <p:ph idx="1"/>
          </p:nvPr>
        </p:nvSpPr>
        <p:spPr/>
        <p:txBody>
          <a:bodyPr/>
          <a:lstStyle/>
          <a:p>
            <a:pPr marL="457200" indent="-457200">
              <a:buFont typeface="Arial" panose="020B0604020202020204" pitchFamily="34" charset="0"/>
              <a:buChar char="•"/>
            </a:pPr>
            <a:r>
              <a:rPr lang="en-GB"/>
              <a:t>Sự ảnh hưởng của các yếu tố tới bệnh tim</a:t>
            </a:r>
          </a:p>
          <a:p>
            <a:pPr marL="1143000" lvl="1" indent="-457200"/>
            <a:r>
              <a:rPr lang="en-US"/>
              <a:t>Những người có vấn đề về đi lại</a:t>
            </a:r>
          </a:p>
        </p:txBody>
      </p:sp>
      <p:pic>
        <p:nvPicPr>
          <p:cNvPr id="4" name="Picture 3">
            <a:extLst>
              <a:ext uri="{FF2B5EF4-FFF2-40B4-BE49-F238E27FC236}">
                <a16:creationId xmlns:a16="http://schemas.microsoft.com/office/drawing/2014/main" id="{822FB99C-7760-C433-A151-3D9D96447584}"/>
              </a:ext>
            </a:extLst>
          </p:cNvPr>
          <p:cNvPicPr>
            <a:picLocks noChangeAspect="1"/>
          </p:cNvPicPr>
          <p:nvPr/>
        </p:nvPicPr>
        <p:blipFill>
          <a:blip r:embed="rId2"/>
          <a:stretch>
            <a:fillRect/>
          </a:stretch>
        </p:blipFill>
        <p:spPr>
          <a:xfrm>
            <a:off x="1448980" y="2902612"/>
            <a:ext cx="6886486" cy="1955991"/>
          </a:xfrm>
          <a:prstGeom prst="rect">
            <a:avLst/>
          </a:prstGeom>
        </p:spPr>
      </p:pic>
      <p:pic>
        <p:nvPicPr>
          <p:cNvPr id="5" name="Picture 4" descr="Chart&#10;&#10;Description automatically generated">
            <a:extLst>
              <a:ext uri="{FF2B5EF4-FFF2-40B4-BE49-F238E27FC236}">
                <a16:creationId xmlns:a16="http://schemas.microsoft.com/office/drawing/2014/main" id="{6B24BDB4-AEF2-2A28-BF7B-D1430BF81F92}"/>
              </a:ext>
            </a:extLst>
          </p:cNvPr>
          <p:cNvPicPr>
            <a:picLocks noChangeAspect="1"/>
          </p:cNvPicPr>
          <p:nvPr/>
        </p:nvPicPr>
        <p:blipFill>
          <a:blip r:embed="rId3"/>
          <a:stretch>
            <a:fillRect/>
          </a:stretch>
        </p:blipFill>
        <p:spPr>
          <a:xfrm>
            <a:off x="4536825" y="2902612"/>
            <a:ext cx="3798641" cy="3564357"/>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1029FB6E-4BEF-5109-50F3-6E87C392291E}"/>
              </a:ext>
            </a:extLst>
          </p:cNvPr>
          <p:cNvPicPr>
            <a:picLocks noChangeAspect="1"/>
          </p:cNvPicPr>
          <p:nvPr/>
        </p:nvPicPr>
        <p:blipFill>
          <a:blip r:embed="rId4"/>
          <a:stretch>
            <a:fillRect/>
          </a:stretch>
        </p:blipFill>
        <p:spPr>
          <a:xfrm>
            <a:off x="1448980" y="2946298"/>
            <a:ext cx="9308076" cy="2370588"/>
          </a:xfrm>
          <a:prstGeom prst="rect">
            <a:avLst/>
          </a:prstGeom>
        </p:spPr>
      </p:pic>
      <p:pic>
        <p:nvPicPr>
          <p:cNvPr id="7" name="Picture 6" descr="Chart, bar chart&#10;&#10;Description automatically generated">
            <a:extLst>
              <a:ext uri="{FF2B5EF4-FFF2-40B4-BE49-F238E27FC236}">
                <a16:creationId xmlns:a16="http://schemas.microsoft.com/office/drawing/2014/main" id="{25075B98-617F-BA08-29CA-AD88A498756C}"/>
              </a:ext>
            </a:extLst>
          </p:cNvPr>
          <p:cNvPicPr>
            <a:picLocks noChangeAspect="1"/>
          </p:cNvPicPr>
          <p:nvPr/>
        </p:nvPicPr>
        <p:blipFill>
          <a:blip r:embed="rId5"/>
          <a:stretch>
            <a:fillRect/>
          </a:stretch>
        </p:blipFill>
        <p:spPr>
          <a:xfrm>
            <a:off x="1434944" y="2857742"/>
            <a:ext cx="10071816" cy="3564357"/>
          </a:xfrm>
          <a:prstGeom prst="rect">
            <a:avLst/>
          </a:prstGeom>
        </p:spPr>
      </p:pic>
    </p:spTree>
    <p:extLst>
      <p:ext uri="{BB962C8B-B14F-4D97-AF65-F5344CB8AC3E}">
        <p14:creationId xmlns:p14="http://schemas.microsoft.com/office/powerpoint/2010/main" val="405329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ircle(in)">
                                      <p:cBhvr>
                                        <p:cTn id="3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D9A9-87E1-5243-9496-3B0A8E9EDF78}"/>
              </a:ext>
            </a:extLst>
          </p:cNvPr>
          <p:cNvSpPr>
            <a:spLocks noGrp="1"/>
          </p:cNvSpPr>
          <p:nvPr>
            <p:ph type="title"/>
          </p:nvPr>
        </p:nvSpPr>
        <p:spPr/>
        <p:txBody>
          <a:bodyPr/>
          <a:lstStyle/>
          <a:p>
            <a:r>
              <a:rPr lang="en-GB"/>
              <a:t>4. Phân tích tập dữ liệu HeartDisease</a:t>
            </a:r>
            <a:endParaRPr lang="en-US"/>
          </a:p>
        </p:txBody>
      </p:sp>
      <p:sp>
        <p:nvSpPr>
          <p:cNvPr id="3" name="Content Placeholder 2">
            <a:extLst>
              <a:ext uri="{FF2B5EF4-FFF2-40B4-BE49-F238E27FC236}">
                <a16:creationId xmlns:a16="http://schemas.microsoft.com/office/drawing/2014/main" id="{6F8A1FB0-E0B0-9796-3734-E4FC6F12A03F}"/>
              </a:ext>
            </a:extLst>
          </p:cNvPr>
          <p:cNvSpPr>
            <a:spLocks noGrp="1"/>
          </p:cNvSpPr>
          <p:nvPr>
            <p:ph idx="1"/>
          </p:nvPr>
        </p:nvSpPr>
        <p:spPr/>
        <p:txBody>
          <a:bodyPr/>
          <a:lstStyle/>
          <a:p>
            <a:pPr marL="457200" indent="-457200">
              <a:buFont typeface="Arial" panose="020B0604020202020204" pitchFamily="34" charset="0"/>
              <a:buChar char="•"/>
            </a:pPr>
            <a:r>
              <a:rPr lang="en-GB"/>
              <a:t>Sự ảnh hưởng của các yếu tố tới bệnh tim</a:t>
            </a:r>
          </a:p>
          <a:p>
            <a:pPr marL="1143000" lvl="1" indent="-457200"/>
            <a:r>
              <a:rPr lang="en-US"/>
              <a:t>Độ tuổi</a:t>
            </a:r>
          </a:p>
        </p:txBody>
      </p:sp>
      <p:pic>
        <p:nvPicPr>
          <p:cNvPr id="4" name="Picture 3" descr="Text&#10;&#10;Description automatically generated">
            <a:extLst>
              <a:ext uri="{FF2B5EF4-FFF2-40B4-BE49-F238E27FC236}">
                <a16:creationId xmlns:a16="http://schemas.microsoft.com/office/drawing/2014/main" id="{07C4DD62-5EED-2647-2E6C-CB48776B5B38}"/>
              </a:ext>
            </a:extLst>
          </p:cNvPr>
          <p:cNvPicPr>
            <a:picLocks noChangeAspect="1"/>
          </p:cNvPicPr>
          <p:nvPr/>
        </p:nvPicPr>
        <p:blipFill>
          <a:blip r:embed="rId2"/>
          <a:stretch>
            <a:fillRect/>
          </a:stretch>
        </p:blipFill>
        <p:spPr>
          <a:xfrm>
            <a:off x="1448980" y="2676027"/>
            <a:ext cx="8022566" cy="3764102"/>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F7B00F77-2824-E848-0BE6-59F852BB9997}"/>
              </a:ext>
            </a:extLst>
          </p:cNvPr>
          <p:cNvPicPr>
            <a:picLocks noChangeAspect="1"/>
          </p:cNvPicPr>
          <p:nvPr/>
        </p:nvPicPr>
        <p:blipFill>
          <a:blip r:embed="rId3"/>
          <a:stretch>
            <a:fillRect/>
          </a:stretch>
        </p:blipFill>
        <p:spPr>
          <a:xfrm>
            <a:off x="838201" y="2698541"/>
            <a:ext cx="10515599" cy="3409107"/>
          </a:xfrm>
          <a:prstGeom prst="rect">
            <a:avLst/>
          </a:prstGeom>
        </p:spPr>
      </p:pic>
      <p:pic>
        <p:nvPicPr>
          <p:cNvPr id="6" name="Picture 5" descr="Graphical user interface, text, email&#10;&#10;Description automatically generated">
            <a:extLst>
              <a:ext uri="{FF2B5EF4-FFF2-40B4-BE49-F238E27FC236}">
                <a16:creationId xmlns:a16="http://schemas.microsoft.com/office/drawing/2014/main" id="{4AC66BB6-5C5B-2908-B795-A6FFC5E0BD26}"/>
              </a:ext>
            </a:extLst>
          </p:cNvPr>
          <p:cNvPicPr>
            <a:picLocks noChangeAspect="1"/>
          </p:cNvPicPr>
          <p:nvPr/>
        </p:nvPicPr>
        <p:blipFill>
          <a:blip r:embed="rId4"/>
          <a:stretch>
            <a:fillRect/>
          </a:stretch>
        </p:blipFill>
        <p:spPr>
          <a:xfrm>
            <a:off x="1448980" y="2631158"/>
            <a:ext cx="5504262" cy="2012094"/>
          </a:xfrm>
          <a:prstGeom prst="rect">
            <a:avLst/>
          </a:prstGeom>
        </p:spPr>
      </p:pic>
      <p:pic>
        <p:nvPicPr>
          <p:cNvPr id="7" name="Picture 6" descr="Chart, bar chart&#10;&#10;Description automatically generated">
            <a:extLst>
              <a:ext uri="{FF2B5EF4-FFF2-40B4-BE49-F238E27FC236}">
                <a16:creationId xmlns:a16="http://schemas.microsoft.com/office/drawing/2014/main" id="{C96C7465-F836-54BB-7B54-702AE4AF5862}"/>
              </a:ext>
            </a:extLst>
          </p:cNvPr>
          <p:cNvPicPr>
            <a:picLocks noChangeAspect="1"/>
          </p:cNvPicPr>
          <p:nvPr/>
        </p:nvPicPr>
        <p:blipFill>
          <a:blip r:embed="rId5"/>
          <a:stretch>
            <a:fillRect/>
          </a:stretch>
        </p:blipFill>
        <p:spPr>
          <a:xfrm>
            <a:off x="3812265" y="3153081"/>
            <a:ext cx="7726402" cy="3331917"/>
          </a:xfrm>
          <a:prstGeom prst="rect">
            <a:avLst/>
          </a:prstGeom>
        </p:spPr>
      </p:pic>
    </p:spTree>
    <p:extLst>
      <p:ext uri="{BB962C8B-B14F-4D97-AF65-F5344CB8AC3E}">
        <p14:creationId xmlns:p14="http://schemas.microsoft.com/office/powerpoint/2010/main" val="146153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ircle(in)">
                                      <p:cBhvr>
                                        <p:cTn id="2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B7B8-61B8-4533-FDF9-C2C66856CAD3}"/>
              </a:ext>
            </a:extLst>
          </p:cNvPr>
          <p:cNvSpPr>
            <a:spLocks noGrp="1"/>
          </p:cNvSpPr>
          <p:nvPr>
            <p:ph type="title"/>
          </p:nvPr>
        </p:nvSpPr>
        <p:spPr/>
        <p:txBody>
          <a:bodyPr/>
          <a:lstStyle/>
          <a:p>
            <a:r>
              <a:rPr lang="en-GB"/>
              <a:t>4. Phân tích tập dữ liệu HeartDisease</a:t>
            </a:r>
            <a:endParaRPr lang="en-US"/>
          </a:p>
        </p:txBody>
      </p:sp>
      <p:sp>
        <p:nvSpPr>
          <p:cNvPr id="3" name="Content Placeholder 2">
            <a:extLst>
              <a:ext uri="{FF2B5EF4-FFF2-40B4-BE49-F238E27FC236}">
                <a16:creationId xmlns:a16="http://schemas.microsoft.com/office/drawing/2014/main" id="{30D96246-3ACE-E0CD-8341-6508BB10F916}"/>
              </a:ext>
            </a:extLst>
          </p:cNvPr>
          <p:cNvSpPr>
            <a:spLocks noGrp="1"/>
          </p:cNvSpPr>
          <p:nvPr>
            <p:ph idx="1"/>
          </p:nvPr>
        </p:nvSpPr>
        <p:spPr/>
        <p:txBody>
          <a:bodyPr/>
          <a:lstStyle/>
          <a:p>
            <a:pPr marL="457200" indent="-457200">
              <a:buFont typeface="Arial" panose="020B0604020202020204" pitchFamily="34" charset="0"/>
              <a:buChar char="•"/>
            </a:pPr>
            <a:r>
              <a:rPr lang="en-GB"/>
              <a:t>Sự ảnh hưởng của các yếu tố tới bệnh tim</a:t>
            </a:r>
          </a:p>
          <a:p>
            <a:pPr marL="1143000" lvl="1" indent="-457200"/>
            <a:r>
              <a:rPr lang="en-US"/>
              <a:t>Chủng tộc</a:t>
            </a:r>
          </a:p>
        </p:txBody>
      </p:sp>
      <p:pic>
        <p:nvPicPr>
          <p:cNvPr id="4" name="Picture 3" descr="Text, table&#10;&#10;Description automatically generated with medium confidence">
            <a:extLst>
              <a:ext uri="{FF2B5EF4-FFF2-40B4-BE49-F238E27FC236}">
                <a16:creationId xmlns:a16="http://schemas.microsoft.com/office/drawing/2014/main" id="{D1FECC88-A771-2B23-66B0-BCED77614D1A}"/>
              </a:ext>
            </a:extLst>
          </p:cNvPr>
          <p:cNvPicPr>
            <a:picLocks noChangeAspect="1"/>
          </p:cNvPicPr>
          <p:nvPr/>
        </p:nvPicPr>
        <p:blipFill>
          <a:blip r:embed="rId2"/>
          <a:stretch>
            <a:fillRect/>
          </a:stretch>
        </p:blipFill>
        <p:spPr>
          <a:xfrm>
            <a:off x="1448980" y="2715762"/>
            <a:ext cx="6763714" cy="2718408"/>
          </a:xfrm>
          <a:prstGeom prst="rect">
            <a:avLst/>
          </a:prstGeom>
        </p:spPr>
      </p:pic>
      <p:pic>
        <p:nvPicPr>
          <p:cNvPr id="5" name="Picture 4" descr="Chart&#10;&#10;Description automatically generated">
            <a:extLst>
              <a:ext uri="{FF2B5EF4-FFF2-40B4-BE49-F238E27FC236}">
                <a16:creationId xmlns:a16="http://schemas.microsoft.com/office/drawing/2014/main" id="{CDA6E638-3D2B-E681-7910-82B9ACCDCCE2}"/>
              </a:ext>
            </a:extLst>
          </p:cNvPr>
          <p:cNvPicPr>
            <a:picLocks noChangeAspect="1"/>
          </p:cNvPicPr>
          <p:nvPr/>
        </p:nvPicPr>
        <p:blipFill>
          <a:blip r:embed="rId3"/>
          <a:stretch>
            <a:fillRect/>
          </a:stretch>
        </p:blipFill>
        <p:spPr>
          <a:xfrm>
            <a:off x="1448980" y="2715762"/>
            <a:ext cx="10026809" cy="3313375"/>
          </a:xfrm>
          <a:prstGeom prst="rect">
            <a:avLst/>
          </a:prstGeom>
        </p:spPr>
      </p:pic>
      <p:pic>
        <p:nvPicPr>
          <p:cNvPr id="6" name="Picture 5" descr="Table&#10;&#10;Description automatically generated">
            <a:extLst>
              <a:ext uri="{FF2B5EF4-FFF2-40B4-BE49-F238E27FC236}">
                <a16:creationId xmlns:a16="http://schemas.microsoft.com/office/drawing/2014/main" id="{E407C14E-57BF-A152-C807-BCE5EAF606D4}"/>
              </a:ext>
            </a:extLst>
          </p:cNvPr>
          <p:cNvPicPr>
            <a:picLocks noChangeAspect="1"/>
          </p:cNvPicPr>
          <p:nvPr/>
        </p:nvPicPr>
        <p:blipFill>
          <a:blip r:embed="rId4"/>
          <a:stretch>
            <a:fillRect/>
          </a:stretch>
        </p:blipFill>
        <p:spPr>
          <a:xfrm>
            <a:off x="1448980" y="2759552"/>
            <a:ext cx="8146302" cy="3015616"/>
          </a:xfrm>
          <a:prstGeom prst="rect">
            <a:avLst/>
          </a:prstGeom>
        </p:spPr>
      </p:pic>
      <p:pic>
        <p:nvPicPr>
          <p:cNvPr id="9" name="Picture 8">
            <a:extLst>
              <a:ext uri="{FF2B5EF4-FFF2-40B4-BE49-F238E27FC236}">
                <a16:creationId xmlns:a16="http://schemas.microsoft.com/office/drawing/2014/main" id="{81958714-1AE9-8BA0-4B8A-64456A000830}"/>
              </a:ext>
            </a:extLst>
          </p:cNvPr>
          <p:cNvPicPr>
            <a:picLocks noChangeAspect="1"/>
          </p:cNvPicPr>
          <p:nvPr/>
        </p:nvPicPr>
        <p:blipFill>
          <a:blip r:embed="rId5"/>
          <a:stretch>
            <a:fillRect/>
          </a:stretch>
        </p:blipFill>
        <p:spPr>
          <a:xfrm>
            <a:off x="1288248" y="2715762"/>
            <a:ext cx="10903752" cy="4124350"/>
          </a:xfrm>
          <a:prstGeom prst="rect">
            <a:avLst/>
          </a:prstGeom>
        </p:spPr>
      </p:pic>
    </p:spTree>
    <p:extLst>
      <p:ext uri="{BB962C8B-B14F-4D97-AF65-F5344CB8AC3E}">
        <p14:creationId xmlns:p14="http://schemas.microsoft.com/office/powerpoint/2010/main" val="429112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56B7-61FA-A1A8-26B7-4D0DF21CB5BA}"/>
              </a:ext>
            </a:extLst>
          </p:cNvPr>
          <p:cNvSpPr>
            <a:spLocks noGrp="1"/>
          </p:cNvSpPr>
          <p:nvPr>
            <p:ph type="title"/>
          </p:nvPr>
        </p:nvSpPr>
        <p:spPr/>
        <p:txBody>
          <a:bodyPr/>
          <a:lstStyle/>
          <a:p>
            <a:r>
              <a:rPr lang="en-GB"/>
              <a:t>4. Phân tích tập dữ liệu HeartDisease</a:t>
            </a:r>
            <a:endParaRPr lang="en-US"/>
          </a:p>
        </p:txBody>
      </p:sp>
      <p:sp>
        <p:nvSpPr>
          <p:cNvPr id="3" name="Content Placeholder 2">
            <a:extLst>
              <a:ext uri="{FF2B5EF4-FFF2-40B4-BE49-F238E27FC236}">
                <a16:creationId xmlns:a16="http://schemas.microsoft.com/office/drawing/2014/main" id="{D998C35F-1845-72F7-1649-21202F45C9C3}"/>
              </a:ext>
            </a:extLst>
          </p:cNvPr>
          <p:cNvSpPr>
            <a:spLocks noGrp="1"/>
          </p:cNvSpPr>
          <p:nvPr>
            <p:ph idx="1"/>
          </p:nvPr>
        </p:nvSpPr>
        <p:spPr/>
        <p:txBody>
          <a:bodyPr/>
          <a:lstStyle/>
          <a:p>
            <a:pPr marL="457200" indent="-457200">
              <a:buFont typeface="Arial" panose="020B0604020202020204" pitchFamily="34" charset="0"/>
              <a:buChar char="•"/>
            </a:pPr>
            <a:r>
              <a:rPr lang="en-GB"/>
              <a:t>Sự ảnh hưởng của các yếu tố tới bệnh tim</a:t>
            </a:r>
          </a:p>
          <a:p>
            <a:pPr marL="1143000" lvl="1" indent="-457200"/>
            <a:r>
              <a:rPr lang="en-US"/>
              <a:t>Bệnh tiểu đường</a:t>
            </a:r>
          </a:p>
        </p:txBody>
      </p:sp>
      <p:pic>
        <p:nvPicPr>
          <p:cNvPr id="8" name="Picture 7">
            <a:extLst>
              <a:ext uri="{FF2B5EF4-FFF2-40B4-BE49-F238E27FC236}">
                <a16:creationId xmlns:a16="http://schemas.microsoft.com/office/drawing/2014/main" id="{C02BF24F-5FD8-F557-0577-181444D29815}"/>
              </a:ext>
            </a:extLst>
          </p:cNvPr>
          <p:cNvPicPr>
            <a:picLocks noChangeAspect="1"/>
          </p:cNvPicPr>
          <p:nvPr/>
        </p:nvPicPr>
        <p:blipFill>
          <a:blip r:embed="rId2"/>
          <a:stretch>
            <a:fillRect/>
          </a:stretch>
        </p:blipFill>
        <p:spPr>
          <a:xfrm>
            <a:off x="1448980" y="2708801"/>
            <a:ext cx="6536279" cy="2223962"/>
          </a:xfrm>
          <a:prstGeom prst="rect">
            <a:avLst/>
          </a:prstGeom>
        </p:spPr>
      </p:pic>
      <p:pic>
        <p:nvPicPr>
          <p:cNvPr id="10" name="Picture 9">
            <a:extLst>
              <a:ext uri="{FF2B5EF4-FFF2-40B4-BE49-F238E27FC236}">
                <a16:creationId xmlns:a16="http://schemas.microsoft.com/office/drawing/2014/main" id="{6C31019B-1E57-8C34-7E63-7F3385C2C47C}"/>
              </a:ext>
            </a:extLst>
          </p:cNvPr>
          <p:cNvPicPr>
            <a:picLocks noChangeAspect="1"/>
          </p:cNvPicPr>
          <p:nvPr/>
        </p:nvPicPr>
        <p:blipFill>
          <a:blip r:embed="rId3"/>
          <a:stretch>
            <a:fillRect/>
          </a:stretch>
        </p:blipFill>
        <p:spPr>
          <a:xfrm>
            <a:off x="4922166" y="2506662"/>
            <a:ext cx="4619938" cy="4351338"/>
          </a:xfrm>
          <a:prstGeom prst="rect">
            <a:avLst/>
          </a:prstGeom>
        </p:spPr>
      </p:pic>
      <p:pic>
        <p:nvPicPr>
          <p:cNvPr id="12" name="Picture 11">
            <a:extLst>
              <a:ext uri="{FF2B5EF4-FFF2-40B4-BE49-F238E27FC236}">
                <a16:creationId xmlns:a16="http://schemas.microsoft.com/office/drawing/2014/main" id="{20602D39-BD7E-F3D7-BE03-5146DD33434E}"/>
              </a:ext>
            </a:extLst>
          </p:cNvPr>
          <p:cNvPicPr>
            <a:picLocks noChangeAspect="1"/>
          </p:cNvPicPr>
          <p:nvPr/>
        </p:nvPicPr>
        <p:blipFill>
          <a:blip r:embed="rId4"/>
          <a:stretch>
            <a:fillRect/>
          </a:stretch>
        </p:blipFill>
        <p:spPr>
          <a:xfrm>
            <a:off x="1530648" y="2898018"/>
            <a:ext cx="7360459" cy="2576161"/>
          </a:xfrm>
          <a:prstGeom prst="rect">
            <a:avLst/>
          </a:prstGeom>
        </p:spPr>
      </p:pic>
      <p:pic>
        <p:nvPicPr>
          <p:cNvPr id="14" name="Picture 13">
            <a:extLst>
              <a:ext uri="{FF2B5EF4-FFF2-40B4-BE49-F238E27FC236}">
                <a16:creationId xmlns:a16="http://schemas.microsoft.com/office/drawing/2014/main" id="{72D928AA-98C2-B27E-156C-B1390B777199}"/>
              </a:ext>
            </a:extLst>
          </p:cNvPr>
          <p:cNvPicPr>
            <a:picLocks noChangeAspect="1"/>
          </p:cNvPicPr>
          <p:nvPr/>
        </p:nvPicPr>
        <p:blipFill>
          <a:blip r:embed="rId5"/>
          <a:stretch>
            <a:fillRect/>
          </a:stretch>
        </p:blipFill>
        <p:spPr>
          <a:xfrm>
            <a:off x="1530648" y="2715780"/>
            <a:ext cx="9432159" cy="3933102"/>
          </a:xfrm>
          <a:prstGeom prst="rect">
            <a:avLst/>
          </a:prstGeom>
        </p:spPr>
      </p:pic>
    </p:spTree>
    <p:extLst>
      <p:ext uri="{BB962C8B-B14F-4D97-AF65-F5344CB8AC3E}">
        <p14:creationId xmlns:p14="http://schemas.microsoft.com/office/powerpoint/2010/main" val="376233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EA21-1E06-9303-B164-3164CEC9449B}"/>
              </a:ext>
            </a:extLst>
          </p:cNvPr>
          <p:cNvSpPr>
            <a:spLocks noGrp="1"/>
          </p:cNvSpPr>
          <p:nvPr>
            <p:ph type="title"/>
          </p:nvPr>
        </p:nvSpPr>
        <p:spPr/>
        <p:txBody>
          <a:bodyPr/>
          <a:lstStyle/>
          <a:p>
            <a:r>
              <a:rPr lang="en-GB"/>
              <a:t>4. Phân tích tập dữ liệu HeartDisease</a:t>
            </a:r>
            <a:endParaRPr lang="en-US"/>
          </a:p>
        </p:txBody>
      </p:sp>
      <p:sp>
        <p:nvSpPr>
          <p:cNvPr id="3" name="Content Placeholder 2">
            <a:extLst>
              <a:ext uri="{FF2B5EF4-FFF2-40B4-BE49-F238E27FC236}">
                <a16:creationId xmlns:a16="http://schemas.microsoft.com/office/drawing/2014/main" id="{4232A5AC-E3BE-CE39-6521-77CDA71B66EC}"/>
              </a:ext>
            </a:extLst>
          </p:cNvPr>
          <p:cNvSpPr>
            <a:spLocks noGrp="1"/>
          </p:cNvSpPr>
          <p:nvPr>
            <p:ph idx="1"/>
          </p:nvPr>
        </p:nvSpPr>
        <p:spPr/>
        <p:txBody>
          <a:bodyPr/>
          <a:lstStyle/>
          <a:p>
            <a:pPr marL="457200" indent="-457200">
              <a:buFont typeface="Arial" panose="020B0604020202020204" pitchFamily="34" charset="0"/>
              <a:buChar char="•"/>
            </a:pPr>
            <a:r>
              <a:rPr lang="en-GB"/>
              <a:t>Sự ảnh hưởng của các yếu tố tới bệnh tim</a:t>
            </a:r>
          </a:p>
          <a:p>
            <a:pPr marL="1143000" lvl="1" indent="-457200"/>
            <a:r>
              <a:rPr lang="en-US"/>
              <a:t>Bệnh hen xuyễn</a:t>
            </a:r>
          </a:p>
        </p:txBody>
      </p:sp>
      <p:pic>
        <p:nvPicPr>
          <p:cNvPr id="4" name="Picture 3" descr="Graphical user interface, text, application, email&#10;&#10;Description automatically generated">
            <a:extLst>
              <a:ext uri="{FF2B5EF4-FFF2-40B4-BE49-F238E27FC236}">
                <a16:creationId xmlns:a16="http://schemas.microsoft.com/office/drawing/2014/main" id="{207806B0-2FAB-BFC5-D190-2780F8DFE8BB}"/>
              </a:ext>
            </a:extLst>
          </p:cNvPr>
          <p:cNvPicPr>
            <a:picLocks noChangeAspect="1"/>
          </p:cNvPicPr>
          <p:nvPr/>
        </p:nvPicPr>
        <p:blipFill>
          <a:blip r:embed="rId2"/>
          <a:stretch>
            <a:fillRect/>
          </a:stretch>
        </p:blipFill>
        <p:spPr>
          <a:xfrm>
            <a:off x="1448980" y="2733675"/>
            <a:ext cx="6384379" cy="2438826"/>
          </a:xfrm>
          <a:prstGeom prst="rect">
            <a:avLst/>
          </a:prstGeom>
        </p:spPr>
      </p:pic>
      <p:pic>
        <p:nvPicPr>
          <p:cNvPr id="5" name="Picture 4" descr="Chart&#10;&#10;Description automatically generated">
            <a:extLst>
              <a:ext uri="{FF2B5EF4-FFF2-40B4-BE49-F238E27FC236}">
                <a16:creationId xmlns:a16="http://schemas.microsoft.com/office/drawing/2014/main" id="{431E52D5-0891-718D-B099-16D259B36BD6}"/>
              </a:ext>
            </a:extLst>
          </p:cNvPr>
          <p:cNvPicPr>
            <a:picLocks noChangeAspect="1"/>
          </p:cNvPicPr>
          <p:nvPr/>
        </p:nvPicPr>
        <p:blipFill>
          <a:blip r:embed="rId3"/>
          <a:stretch>
            <a:fillRect/>
          </a:stretch>
        </p:blipFill>
        <p:spPr>
          <a:xfrm>
            <a:off x="3697477" y="2733675"/>
            <a:ext cx="4327975" cy="380599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5464B19E-8633-FA65-1936-0F0B218D1F82}"/>
              </a:ext>
            </a:extLst>
          </p:cNvPr>
          <p:cNvPicPr>
            <a:picLocks noChangeAspect="1"/>
          </p:cNvPicPr>
          <p:nvPr/>
        </p:nvPicPr>
        <p:blipFill>
          <a:blip r:embed="rId4"/>
          <a:stretch>
            <a:fillRect/>
          </a:stretch>
        </p:blipFill>
        <p:spPr>
          <a:xfrm>
            <a:off x="1920906" y="3157679"/>
            <a:ext cx="6104546" cy="2438826"/>
          </a:xfrm>
          <a:prstGeom prst="rect">
            <a:avLst/>
          </a:prstGeom>
        </p:spPr>
      </p:pic>
      <p:pic>
        <p:nvPicPr>
          <p:cNvPr id="7" name="Picture 6" descr="Chart, bar chart&#10;&#10;Description automatically generated">
            <a:extLst>
              <a:ext uri="{FF2B5EF4-FFF2-40B4-BE49-F238E27FC236}">
                <a16:creationId xmlns:a16="http://schemas.microsoft.com/office/drawing/2014/main" id="{644D6987-2F54-C7D7-E6CA-600A4500CFE2}"/>
              </a:ext>
            </a:extLst>
          </p:cNvPr>
          <p:cNvPicPr>
            <a:picLocks noChangeAspect="1"/>
          </p:cNvPicPr>
          <p:nvPr/>
        </p:nvPicPr>
        <p:blipFill>
          <a:blip r:embed="rId5"/>
          <a:stretch>
            <a:fillRect/>
          </a:stretch>
        </p:blipFill>
        <p:spPr>
          <a:xfrm>
            <a:off x="1448980" y="2798338"/>
            <a:ext cx="9779190" cy="3565330"/>
          </a:xfrm>
          <a:prstGeom prst="rect">
            <a:avLst/>
          </a:prstGeom>
        </p:spPr>
      </p:pic>
    </p:spTree>
    <p:extLst>
      <p:ext uri="{BB962C8B-B14F-4D97-AF65-F5344CB8AC3E}">
        <p14:creationId xmlns:p14="http://schemas.microsoft.com/office/powerpoint/2010/main" val="274337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ircle(in)">
                                      <p:cBhvr>
                                        <p:cTn id="2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E8CA-388F-D0E3-277B-FB8B7A99F51B}"/>
              </a:ext>
            </a:extLst>
          </p:cNvPr>
          <p:cNvSpPr>
            <a:spLocks noGrp="1"/>
          </p:cNvSpPr>
          <p:nvPr>
            <p:ph type="title"/>
          </p:nvPr>
        </p:nvSpPr>
        <p:spPr/>
        <p:txBody>
          <a:bodyPr/>
          <a:lstStyle/>
          <a:p>
            <a:pPr algn="ctr"/>
            <a:r>
              <a:rPr lang="en-GB"/>
              <a:t>Nội dung trình bày</a:t>
            </a:r>
            <a:endParaRPr lang="en-US"/>
          </a:p>
        </p:txBody>
      </p:sp>
      <p:sp>
        <p:nvSpPr>
          <p:cNvPr id="6" name="Freeform: Shape 5">
            <a:hlinkClick r:id="rId2" action="ppaction://hlinksldjump"/>
            <a:extLst>
              <a:ext uri="{FF2B5EF4-FFF2-40B4-BE49-F238E27FC236}">
                <a16:creationId xmlns:a16="http://schemas.microsoft.com/office/drawing/2014/main" id="{1CC7EF99-1126-1883-6942-7C720B189522}"/>
              </a:ext>
            </a:extLst>
          </p:cNvPr>
          <p:cNvSpPr/>
          <p:nvPr/>
        </p:nvSpPr>
        <p:spPr>
          <a:xfrm>
            <a:off x="2599563" y="3369803"/>
            <a:ext cx="6992874" cy="701795"/>
          </a:xfrm>
          <a:custGeom>
            <a:avLst/>
            <a:gdLst>
              <a:gd name="connsiteX0" fmla="*/ 0 w 6992874"/>
              <a:gd name="connsiteY0" fmla="*/ 0 h 701793"/>
              <a:gd name="connsiteX1" fmla="*/ 6641978 w 6992874"/>
              <a:gd name="connsiteY1" fmla="*/ 0 h 701793"/>
              <a:gd name="connsiteX2" fmla="*/ 6992874 w 6992874"/>
              <a:gd name="connsiteY2" fmla="*/ 350897 h 701793"/>
              <a:gd name="connsiteX3" fmla="*/ 6641978 w 6992874"/>
              <a:gd name="connsiteY3" fmla="*/ 701793 h 701793"/>
              <a:gd name="connsiteX4" fmla="*/ 0 w 6992874"/>
              <a:gd name="connsiteY4" fmla="*/ 701793 h 701793"/>
              <a:gd name="connsiteX5" fmla="*/ 0 w 6992874"/>
              <a:gd name="connsiteY5" fmla="*/ 0 h 70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874" h="701793">
                <a:moveTo>
                  <a:pt x="6992874" y="701792"/>
                </a:moveTo>
                <a:lnTo>
                  <a:pt x="350896" y="701792"/>
                </a:lnTo>
                <a:lnTo>
                  <a:pt x="0" y="350896"/>
                </a:lnTo>
                <a:lnTo>
                  <a:pt x="350896" y="1"/>
                </a:lnTo>
                <a:lnTo>
                  <a:pt x="6992874" y="1"/>
                </a:lnTo>
                <a:lnTo>
                  <a:pt x="6992874" y="701792"/>
                </a:lnTo>
                <a:close/>
              </a:path>
            </a:pathLst>
          </a:custGeom>
          <a:solidFill>
            <a:schemeClr val="accent5">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84919" tIns="118111" rIns="220472" bIns="118111" numCol="1" spcCol="1270" anchor="ctr" anchorCtr="0">
            <a:noAutofit/>
          </a:bodyPr>
          <a:lstStyle/>
          <a:p>
            <a:pPr marL="0" lvl="0" indent="0" defTabSz="1377950">
              <a:lnSpc>
                <a:spcPct val="90000"/>
              </a:lnSpc>
              <a:spcBef>
                <a:spcPct val="0"/>
              </a:spcBef>
              <a:spcAft>
                <a:spcPct val="35000"/>
              </a:spcAft>
              <a:buNone/>
            </a:pPr>
            <a:r>
              <a:rPr lang="en-GB" sz="3100" kern="1200">
                <a:latin typeface="Arial" panose="020B0604020202020204" pitchFamily="34" charset="0"/>
                <a:cs typeface="Arial" panose="020B0604020202020204" pitchFamily="34" charset="0"/>
              </a:rPr>
              <a:t>Giới thiệu chung về đề tài</a:t>
            </a:r>
            <a:endParaRPr lang="en-US" sz="3100" kern="120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A38900A9-B6B1-CDEC-2D92-D1682545633C}"/>
              </a:ext>
            </a:extLst>
          </p:cNvPr>
          <p:cNvSpPr/>
          <p:nvPr/>
        </p:nvSpPr>
        <p:spPr>
          <a:xfrm>
            <a:off x="2248666" y="3369804"/>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0"/>
              <a:satOff val="0"/>
              <a:lumOff val="0"/>
              <a:alphaOff val="0"/>
            </a:schemeClr>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1</a:t>
            </a:r>
          </a:p>
        </p:txBody>
      </p:sp>
    </p:spTree>
    <p:extLst>
      <p:ext uri="{BB962C8B-B14F-4D97-AF65-F5344CB8AC3E}">
        <p14:creationId xmlns:p14="http://schemas.microsoft.com/office/powerpoint/2010/main" val="409364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20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29B6-B890-8D75-A2BB-A3933D61C695}"/>
              </a:ext>
            </a:extLst>
          </p:cNvPr>
          <p:cNvSpPr>
            <a:spLocks noGrp="1"/>
          </p:cNvSpPr>
          <p:nvPr>
            <p:ph type="title"/>
          </p:nvPr>
        </p:nvSpPr>
        <p:spPr/>
        <p:txBody>
          <a:bodyPr/>
          <a:lstStyle/>
          <a:p>
            <a:r>
              <a:rPr lang="en-GB"/>
              <a:t>4. Phân tích tập dữ liệu HeartDisease</a:t>
            </a:r>
            <a:endParaRPr lang="en-US"/>
          </a:p>
        </p:txBody>
      </p:sp>
      <p:sp>
        <p:nvSpPr>
          <p:cNvPr id="3" name="Content Placeholder 2">
            <a:extLst>
              <a:ext uri="{FF2B5EF4-FFF2-40B4-BE49-F238E27FC236}">
                <a16:creationId xmlns:a16="http://schemas.microsoft.com/office/drawing/2014/main" id="{C062E971-1FAC-6A99-3A9E-7ADBE505EDAC}"/>
              </a:ext>
            </a:extLst>
          </p:cNvPr>
          <p:cNvSpPr>
            <a:spLocks noGrp="1"/>
          </p:cNvSpPr>
          <p:nvPr>
            <p:ph idx="1"/>
          </p:nvPr>
        </p:nvSpPr>
        <p:spPr/>
        <p:txBody>
          <a:bodyPr/>
          <a:lstStyle/>
          <a:p>
            <a:pPr marL="457200" indent="-457200">
              <a:buFont typeface="Arial" panose="020B0604020202020204" pitchFamily="34" charset="0"/>
              <a:buChar char="•"/>
            </a:pPr>
            <a:r>
              <a:rPr lang="en-GB"/>
              <a:t>Sự ảnh hưởng của các yếu tố tới bệnh tim</a:t>
            </a:r>
          </a:p>
          <a:p>
            <a:pPr marL="1143000" lvl="1" indent="-457200"/>
            <a:r>
              <a:rPr lang="en-US"/>
              <a:t>Bệnh thận</a:t>
            </a:r>
          </a:p>
        </p:txBody>
      </p:sp>
      <p:pic>
        <p:nvPicPr>
          <p:cNvPr id="4" name="Picture 3" descr="Graphical user interface, text, application&#10;&#10;Description automatically generated">
            <a:extLst>
              <a:ext uri="{FF2B5EF4-FFF2-40B4-BE49-F238E27FC236}">
                <a16:creationId xmlns:a16="http://schemas.microsoft.com/office/drawing/2014/main" id="{653F9CB8-5467-35E6-4FB6-CCF1EE8AC6DB}"/>
              </a:ext>
            </a:extLst>
          </p:cNvPr>
          <p:cNvPicPr>
            <a:picLocks noChangeAspect="1"/>
          </p:cNvPicPr>
          <p:nvPr/>
        </p:nvPicPr>
        <p:blipFill>
          <a:blip r:embed="rId2"/>
          <a:stretch>
            <a:fillRect/>
          </a:stretch>
        </p:blipFill>
        <p:spPr>
          <a:xfrm>
            <a:off x="1448979" y="2799709"/>
            <a:ext cx="6697783" cy="2195372"/>
          </a:xfrm>
          <a:prstGeom prst="rect">
            <a:avLst/>
          </a:prstGeom>
        </p:spPr>
      </p:pic>
      <p:pic>
        <p:nvPicPr>
          <p:cNvPr id="5" name="Picture 4" descr="Chart, diagram&#10;&#10;Description automatically generated with medium confidence">
            <a:extLst>
              <a:ext uri="{FF2B5EF4-FFF2-40B4-BE49-F238E27FC236}">
                <a16:creationId xmlns:a16="http://schemas.microsoft.com/office/drawing/2014/main" id="{2E584A4F-90B4-C437-E025-5636AB1EB626}"/>
              </a:ext>
            </a:extLst>
          </p:cNvPr>
          <p:cNvPicPr>
            <a:picLocks noChangeAspect="1"/>
          </p:cNvPicPr>
          <p:nvPr/>
        </p:nvPicPr>
        <p:blipFill>
          <a:blip r:embed="rId3"/>
          <a:stretch>
            <a:fillRect/>
          </a:stretch>
        </p:blipFill>
        <p:spPr>
          <a:xfrm>
            <a:off x="4537127" y="2799709"/>
            <a:ext cx="3909316" cy="3846648"/>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47D3FB1C-4DA5-DB3E-E5C1-D2FB0B05B7DD}"/>
              </a:ext>
            </a:extLst>
          </p:cNvPr>
          <p:cNvPicPr>
            <a:picLocks noChangeAspect="1"/>
          </p:cNvPicPr>
          <p:nvPr/>
        </p:nvPicPr>
        <p:blipFill>
          <a:blip r:embed="rId4"/>
          <a:stretch>
            <a:fillRect/>
          </a:stretch>
        </p:blipFill>
        <p:spPr>
          <a:xfrm>
            <a:off x="1312233" y="3174099"/>
            <a:ext cx="8838251" cy="2211025"/>
          </a:xfrm>
          <a:prstGeom prst="rect">
            <a:avLst/>
          </a:prstGeom>
        </p:spPr>
      </p:pic>
      <p:pic>
        <p:nvPicPr>
          <p:cNvPr id="7" name="Picture 6" descr="Chart, bar chart&#10;&#10;Description automatically generated">
            <a:extLst>
              <a:ext uri="{FF2B5EF4-FFF2-40B4-BE49-F238E27FC236}">
                <a16:creationId xmlns:a16="http://schemas.microsoft.com/office/drawing/2014/main" id="{E5B1610D-50F6-E50F-2C90-C87CAA806747}"/>
              </a:ext>
            </a:extLst>
          </p:cNvPr>
          <p:cNvPicPr>
            <a:picLocks noChangeAspect="1"/>
          </p:cNvPicPr>
          <p:nvPr/>
        </p:nvPicPr>
        <p:blipFill>
          <a:blip r:embed="rId5"/>
          <a:stretch>
            <a:fillRect/>
          </a:stretch>
        </p:blipFill>
        <p:spPr>
          <a:xfrm>
            <a:off x="1367377" y="2997043"/>
            <a:ext cx="9986423" cy="3677175"/>
          </a:xfrm>
          <a:prstGeom prst="rect">
            <a:avLst/>
          </a:prstGeom>
        </p:spPr>
      </p:pic>
    </p:spTree>
    <p:extLst>
      <p:ext uri="{BB962C8B-B14F-4D97-AF65-F5344CB8AC3E}">
        <p14:creationId xmlns:p14="http://schemas.microsoft.com/office/powerpoint/2010/main" val="374366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ircle(in)">
                                      <p:cBhvr>
                                        <p:cTn id="3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64EA-3788-1F7A-0920-25B4609D5806}"/>
              </a:ext>
            </a:extLst>
          </p:cNvPr>
          <p:cNvSpPr>
            <a:spLocks noGrp="1"/>
          </p:cNvSpPr>
          <p:nvPr>
            <p:ph type="title"/>
          </p:nvPr>
        </p:nvSpPr>
        <p:spPr/>
        <p:txBody>
          <a:bodyPr/>
          <a:lstStyle/>
          <a:p>
            <a:r>
              <a:rPr lang="en-GB"/>
              <a:t>4. Phân tích tập dữ liệu HeartDisease</a:t>
            </a:r>
            <a:endParaRPr lang="en-US"/>
          </a:p>
        </p:txBody>
      </p:sp>
      <p:sp>
        <p:nvSpPr>
          <p:cNvPr id="3" name="Content Placeholder 2">
            <a:extLst>
              <a:ext uri="{FF2B5EF4-FFF2-40B4-BE49-F238E27FC236}">
                <a16:creationId xmlns:a16="http://schemas.microsoft.com/office/drawing/2014/main" id="{8C647330-1079-073A-9385-2561CC786576}"/>
              </a:ext>
            </a:extLst>
          </p:cNvPr>
          <p:cNvSpPr>
            <a:spLocks noGrp="1"/>
          </p:cNvSpPr>
          <p:nvPr>
            <p:ph idx="1"/>
          </p:nvPr>
        </p:nvSpPr>
        <p:spPr/>
        <p:txBody>
          <a:bodyPr/>
          <a:lstStyle/>
          <a:p>
            <a:pPr marL="457200" indent="-457200">
              <a:buFont typeface="Arial" panose="020B0604020202020204" pitchFamily="34" charset="0"/>
              <a:buChar char="•"/>
            </a:pPr>
            <a:r>
              <a:rPr lang="en-GB"/>
              <a:t>Sự ảnh hưởng của các yếu tố tới bệnh tim</a:t>
            </a:r>
          </a:p>
          <a:p>
            <a:pPr marL="1143000" lvl="1" indent="-457200"/>
            <a:r>
              <a:rPr lang="en-US"/>
              <a:t>Ung thư da</a:t>
            </a:r>
          </a:p>
        </p:txBody>
      </p:sp>
      <p:pic>
        <p:nvPicPr>
          <p:cNvPr id="5" name="Picture 4" descr="Graphical user interface, text, application, email&#10;&#10;Description automatically generated">
            <a:extLst>
              <a:ext uri="{FF2B5EF4-FFF2-40B4-BE49-F238E27FC236}">
                <a16:creationId xmlns:a16="http://schemas.microsoft.com/office/drawing/2014/main" id="{2643DB81-1767-D316-748D-66297CE72140}"/>
              </a:ext>
            </a:extLst>
          </p:cNvPr>
          <p:cNvPicPr>
            <a:picLocks noChangeAspect="1"/>
          </p:cNvPicPr>
          <p:nvPr/>
        </p:nvPicPr>
        <p:blipFill>
          <a:blip r:embed="rId2"/>
          <a:stretch>
            <a:fillRect/>
          </a:stretch>
        </p:blipFill>
        <p:spPr>
          <a:xfrm>
            <a:off x="1538605" y="2866073"/>
            <a:ext cx="7250706" cy="2333723"/>
          </a:xfrm>
          <a:prstGeom prst="rect">
            <a:avLst/>
          </a:prstGeom>
        </p:spPr>
      </p:pic>
      <p:pic>
        <p:nvPicPr>
          <p:cNvPr id="6" name="Picture 5" descr="Chart, sunburst chart&#10;&#10;Description automatically generated">
            <a:extLst>
              <a:ext uri="{FF2B5EF4-FFF2-40B4-BE49-F238E27FC236}">
                <a16:creationId xmlns:a16="http://schemas.microsoft.com/office/drawing/2014/main" id="{D5F32B7E-6D3D-692D-625C-28CB6BB2297B}"/>
              </a:ext>
            </a:extLst>
          </p:cNvPr>
          <p:cNvPicPr>
            <a:picLocks noChangeAspect="1"/>
          </p:cNvPicPr>
          <p:nvPr/>
        </p:nvPicPr>
        <p:blipFill>
          <a:blip r:embed="rId3"/>
          <a:stretch>
            <a:fillRect/>
          </a:stretch>
        </p:blipFill>
        <p:spPr>
          <a:xfrm>
            <a:off x="4407018" y="2612812"/>
            <a:ext cx="4163776" cy="4245188"/>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CB4C4CDF-19DC-6732-7BD6-07FA53943120}"/>
              </a:ext>
            </a:extLst>
          </p:cNvPr>
          <p:cNvPicPr>
            <a:picLocks noChangeAspect="1"/>
          </p:cNvPicPr>
          <p:nvPr/>
        </p:nvPicPr>
        <p:blipFill>
          <a:blip r:embed="rId4"/>
          <a:stretch>
            <a:fillRect/>
          </a:stretch>
        </p:blipFill>
        <p:spPr>
          <a:xfrm>
            <a:off x="1469005" y="2866073"/>
            <a:ext cx="6826641" cy="2482415"/>
          </a:xfrm>
          <a:prstGeom prst="rect">
            <a:avLst/>
          </a:prstGeom>
        </p:spPr>
      </p:pic>
      <p:pic>
        <p:nvPicPr>
          <p:cNvPr id="8" name="Picture 7" descr="Chart, bar chart&#10;&#10;Description automatically generated">
            <a:extLst>
              <a:ext uri="{FF2B5EF4-FFF2-40B4-BE49-F238E27FC236}">
                <a16:creationId xmlns:a16="http://schemas.microsoft.com/office/drawing/2014/main" id="{EE520A55-C2E7-C713-1CBF-49C53494D3DD}"/>
              </a:ext>
            </a:extLst>
          </p:cNvPr>
          <p:cNvPicPr>
            <a:picLocks noChangeAspect="1"/>
          </p:cNvPicPr>
          <p:nvPr/>
        </p:nvPicPr>
        <p:blipFill>
          <a:blip r:embed="rId5"/>
          <a:stretch>
            <a:fillRect/>
          </a:stretch>
        </p:blipFill>
        <p:spPr>
          <a:xfrm>
            <a:off x="1538605" y="2784230"/>
            <a:ext cx="9235497" cy="3782026"/>
          </a:xfrm>
          <a:prstGeom prst="rect">
            <a:avLst/>
          </a:prstGeom>
        </p:spPr>
      </p:pic>
    </p:spTree>
    <p:extLst>
      <p:ext uri="{BB962C8B-B14F-4D97-AF65-F5344CB8AC3E}">
        <p14:creationId xmlns:p14="http://schemas.microsoft.com/office/powerpoint/2010/main" val="257388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ircle(in)">
                                      <p:cBhvr>
                                        <p:cTn id="2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74A31-2296-2900-835E-6FF4C0CE5992}"/>
              </a:ext>
            </a:extLst>
          </p:cNvPr>
          <p:cNvSpPr>
            <a:spLocks noGrp="1"/>
          </p:cNvSpPr>
          <p:nvPr>
            <p:ph type="title"/>
          </p:nvPr>
        </p:nvSpPr>
        <p:spPr/>
        <p:txBody>
          <a:bodyPr/>
          <a:lstStyle/>
          <a:p>
            <a:pPr algn="l"/>
            <a:r>
              <a:rPr lang="en-GB"/>
              <a:t>5. Đánh giá chung</a:t>
            </a:r>
            <a:endParaRPr lang="en-US"/>
          </a:p>
        </p:txBody>
      </p:sp>
      <mc:AlternateContent xmlns:mc="http://schemas.openxmlformats.org/markup-compatibility/2006" xmlns:cx2="http://schemas.microsoft.com/office/drawing/2015/10/21/chartex">
        <mc:Choice Requires="cx2">
          <p:graphicFrame>
            <p:nvGraphicFramePr>
              <p:cNvPr id="7" name="Content Placeholder 6">
                <a:extLst>
                  <a:ext uri="{FF2B5EF4-FFF2-40B4-BE49-F238E27FC236}">
                    <a16:creationId xmlns:a16="http://schemas.microsoft.com/office/drawing/2014/main" id="{5F9258E7-D838-4B79-46C7-E78E7E8C9901}"/>
                  </a:ext>
                </a:extLst>
              </p:cNvPr>
              <p:cNvGraphicFramePr>
                <a:graphicFrameLocks noGrp="1"/>
              </p:cNvGraphicFramePr>
              <p:nvPr>
                <p:ph idx="1"/>
                <p:extLst>
                  <p:ext uri="{D42A27DB-BD31-4B8C-83A1-F6EECF244321}">
                    <p14:modId xmlns:p14="http://schemas.microsoft.com/office/powerpoint/2010/main" val="182428471"/>
                  </p:ext>
                </p:extLst>
              </p:nvPr>
            </p:nvGraphicFramePr>
            <p:xfrm>
              <a:off x="838200" y="1423988"/>
              <a:ext cx="10515600" cy="435133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ontent Placeholder 6">
                <a:extLst>
                  <a:ext uri="{FF2B5EF4-FFF2-40B4-BE49-F238E27FC236}">
                    <a16:creationId xmlns:a16="http://schemas.microsoft.com/office/drawing/2014/main" id="{5F9258E7-D838-4B79-46C7-E78E7E8C9901}"/>
                  </a:ext>
                </a:extLst>
              </p:cNvPr>
              <p:cNvPicPr>
                <a:picLocks noGrp="1" noRot="1" noChangeAspect="1" noMove="1" noResize="1" noEditPoints="1" noAdjustHandles="1" noChangeArrowheads="1" noChangeShapeType="1"/>
              </p:cNvPicPr>
              <p:nvPr/>
            </p:nvPicPr>
            <p:blipFill>
              <a:blip r:embed="rId3"/>
              <a:stretch>
                <a:fillRect/>
              </a:stretch>
            </p:blipFill>
            <p:spPr>
              <a:xfrm>
                <a:off x="838200" y="1423988"/>
                <a:ext cx="10515600" cy="4351337"/>
              </a:xfrm>
              <a:prstGeom prst="rect">
                <a:avLst/>
              </a:prstGeom>
            </p:spPr>
          </p:pic>
        </mc:Fallback>
      </mc:AlternateContent>
    </p:spTree>
    <p:extLst>
      <p:ext uri="{BB962C8B-B14F-4D97-AF65-F5344CB8AC3E}">
        <p14:creationId xmlns:p14="http://schemas.microsoft.com/office/powerpoint/2010/main" val="1310689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74A31-2296-2900-835E-6FF4C0CE5992}"/>
              </a:ext>
            </a:extLst>
          </p:cNvPr>
          <p:cNvSpPr>
            <a:spLocks noGrp="1"/>
          </p:cNvSpPr>
          <p:nvPr>
            <p:ph type="title"/>
          </p:nvPr>
        </p:nvSpPr>
        <p:spPr/>
        <p:txBody>
          <a:bodyPr/>
          <a:lstStyle/>
          <a:p>
            <a:r>
              <a:rPr lang="en-GB"/>
              <a:t>Kết luận</a:t>
            </a:r>
            <a:endParaRPr lang="en-US"/>
          </a:p>
        </p:txBody>
      </p:sp>
      <p:sp>
        <p:nvSpPr>
          <p:cNvPr id="4" name="Content Placeholder 3">
            <a:extLst>
              <a:ext uri="{FF2B5EF4-FFF2-40B4-BE49-F238E27FC236}">
                <a16:creationId xmlns:a16="http://schemas.microsoft.com/office/drawing/2014/main" id="{A4B471B5-2483-EDE7-BECE-F2A7A2239028}"/>
              </a:ext>
            </a:extLst>
          </p:cNvPr>
          <p:cNvSpPr>
            <a:spLocks noGrp="1"/>
          </p:cNvSpPr>
          <p:nvPr>
            <p:ph idx="1"/>
          </p:nvPr>
        </p:nvSpPr>
        <p:spPr>
          <a:xfrm>
            <a:off x="838200" y="1423830"/>
            <a:ext cx="10515600" cy="5380772"/>
          </a:xfrm>
        </p:spPr>
        <p:txBody>
          <a:bodyPr>
            <a:normAutofit fontScale="77500" lnSpcReduction="20000"/>
          </a:bodyPr>
          <a:lstStyle/>
          <a:p>
            <a:pPr algn="just"/>
            <a:r>
              <a:rPr lang="en-VN"/>
              <a:t>Hoàn thành được đề tài theo đúng thời gian các mục tiêu đặt ra, cụ thể:</a:t>
            </a:r>
          </a:p>
          <a:p>
            <a:pPr marL="457200" indent="-457200" algn="just">
              <a:buFont typeface="Arial" panose="020B0604020202020204" pitchFamily="34" charset="0"/>
              <a:buChar char="•"/>
            </a:pPr>
            <a:r>
              <a:rPr lang="en-VN"/>
              <a:t>Hiểu được tầm quan trọng và quy trình thực hiện một dự án phân tích dữ liệu.</a:t>
            </a:r>
          </a:p>
          <a:p>
            <a:pPr marL="457200" indent="-457200" algn="just">
              <a:buFont typeface="Arial" panose="020B0604020202020204" pitchFamily="34" charset="0"/>
              <a:buChar char="•"/>
            </a:pPr>
            <a:r>
              <a:rPr lang="en-VN"/>
              <a:t>Sử dụng được các công cụ, ngôn ngữ và thư viên liên quan</a:t>
            </a:r>
          </a:p>
          <a:p>
            <a:pPr marL="457200" indent="-457200" algn="just">
              <a:buFont typeface="Arial" panose="020B0604020202020204" pitchFamily="34" charset="0"/>
              <a:buChar char="•"/>
            </a:pPr>
            <a:r>
              <a:rPr lang="en-VN"/>
              <a:t>Áp dụng các kiến thức, công cụ vào việc phân tích, đánh giá các yếu tố ảnh hưởng tới bệnh tim.</a:t>
            </a:r>
          </a:p>
          <a:p>
            <a:pPr marL="457200" indent="-457200" algn="just">
              <a:buFont typeface="Arial" panose="020B0604020202020204" pitchFamily="34" charset="0"/>
              <a:buChar char="•"/>
            </a:pPr>
            <a:r>
              <a:rPr lang="en-VN"/>
              <a:t>Hoàn thành được báo cáo NCKH đúng định dạng đầy đủ nội dung.</a:t>
            </a:r>
          </a:p>
          <a:p>
            <a:pPr algn="just"/>
            <a:r>
              <a:rPr lang="en-VN"/>
              <a:t>Tuy nhiên, do thời gian, trình độ có hạn nên khó tránh khỏi những thiếu sót, rất mong nhận được các ý kiến góp ý của thầy/cô và các bạn</a:t>
            </a:r>
          </a:p>
        </p:txBody>
      </p:sp>
    </p:spTree>
    <p:extLst>
      <p:ext uri="{BB962C8B-B14F-4D97-AF65-F5344CB8AC3E}">
        <p14:creationId xmlns:p14="http://schemas.microsoft.com/office/powerpoint/2010/main" val="448337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69DE-4FD4-8EEA-419F-39054E90B1E5}"/>
              </a:ext>
            </a:extLst>
          </p:cNvPr>
          <p:cNvSpPr>
            <a:spLocks noGrp="1"/>
          </p:cNvSpPr>
          <p:nvPr>
            <p:ph type="title"/>
          </p:nvPr>
        </p:nvSpPr>
        <p:spPr/>
        <p:txBody>
          <a:bodyPr>
            <a:normAutofit/>
          </a:bodyPr>
          <a:lstStyle/>
          <a:p>
            <a:r>
              <a:rPr lang="en-GB" sz="3000">
                <a:solidFill>
                  <a:srgbClr val="2B1AB6"/>
                </a:solidFill>
              </a:rPr>
              <a:t>Trường Đại học Mỏ - Địa chất</a:t>
            </a:r>
            <a:br>
              <a:rPr lang="en-GB" sz="3000">
                <a:solidFill>
                  <a:srgbClr val="2B1AB6"/>
                </a:solidFill>
              </a:rPr>
            </a:br>
            <a:r>
              <a:rPr lang="en-GB" sz="3000">
                <a:solidFill>
                  <a:srgbClr val="2B1AB6"/>
                </a:solidFill>
              </a:rPr>
              <a:t>Khoa Công nghệ thông tin</a:t>
            </a:r>
            <a:endParaRPr lang="en-US" sz="3000">
              <a:solidFill>
                <a:srgbClr val="2B1AB6"/>
              </a:solidFill>
            </a:endParaRPr>
          </a:p>
        </p:txBody>
      </p:sp>
      <p:sp>
        <p:nvSpPr>
          <p:cNvPr id="3" name="Content Placeholder 2">
            <a:extLst>
              <a:ext uri="{FF2B5EF4-FFF2-40B4-BE49-F238E27FC236}">
                <a16:creationId xmlns:a16="http://schemas.microsoft.com/office/drawing/2014/main" id="{AE7BF7C2-D5A0-CB09-4DB9-91571ED0856B}"/>
              </a:ext>
            </a:extLst>
          </p:cNvPr>
          <p:cNvSpPr>
            <a:spLocks noGrp="1"/>
          </p:cNvSpPr>
          <p:nvPr>
            <p:ph idx="1"/>
          </p:nvPr>
        </p:nvSpPr>
        <p:spPr>
          <a:xfrm>
            <a:off x="838200" y="1378961"/>
            <a:ext cx="10515600" cy="3833119"/>
          </a:xfrm>
        </p:spPr>
        <p:txBody>
          <a:bodyPr>
            <a:normAutofit/>
            <a:scene3d>
              <a:camera prst="obliqueTopLeft"/>
              <a:lightRig rig="threePt" dir="t"/>
            </a:scene3d>
            <a:sp3d extrusionH="57150">
              <a:bevelT w="38100" h="38100"/>
            </a:sp3d>
          </a:bodyPr>
          <a:lstStyle/>
          <a:p>
            <a:pPr algn="ctr"/>
            <a:endParaRPr lang="en-GB" sz="4000">
              <a:effectLst>
                <a:reflection blurRad="6350" stA="55000" endA="300" endPos="45500" dir="5400000" sy="-100000" algn="bl" rotWithShape="0"/>
              </a:effectLst>
            </a:endParaRPr>
          </a:p>
          <a:p>
            <a:pPr algn="ctr"/>
            <a:r>
              <a:rPr lang="en-GB" sz="4000">
                <a:effectLst>
                  <a:reflection blurRad="6350" stA="55000" endA="300" endPos="45500" dir="5400000" sy="-100000" algn="bl" rotWithShape="0"/>
                </a:effectLst>
              </a:rPr>
              <a:t>THANK FOR WATCHING</a:t>
            </a:r>
            <a:endParaRPr lang="en-US" sz="4000">
              <a:effectLst>
                <a:reflection blurRad="6350" stA="55000" endA="300" endPos="45500" dir="5400000" sy="-100000" algn="bl" rotWithShape="0"/>
              </a:effectLst>
            </a:endParaRPr>
          </a:p>
        </p:txBody>
      </p:sp>
      <p:pic>
        <p:nvPicPr>
          <p:cNvPr id="6146" name="Picture 2" descr="Q&amp;A - STM – Sea Traffic Management">
            <a:extLst>
              <a:ext uri="{FF2B5EF4-FFF2-40B4-BE49-F238E27FC236}">
                <a16:creationId xmlns:a16="http://schemas.microsoft.com/office/drawing/2014/main" id="{E83907BA-BCBE-A470-1D2F-81D08E675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610" y="3601726"/>
            <a:ext cx="4989830" cy="322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20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678E-A648-108D-A9F6-AF08084009CE}"/>
              </a:ext>
            </a:extLst>
          </p:cNvPr>
          <p:cNvSpPr>
            <a:spLocks noGrp="1"/>
          </p:cNvSpPr>
          <p:nvPr>
            <p:ph type="title"/>
          </p:nvPr>
        </p:nvSpPr>
        <p:spPr/>
        <p:txBody>
          <a:bodyPr/>
          <a:lstStyle/>
          <a:p>
            <a:r>
              <a:rPr lang="en-GB"/>
              <a:t>1. Giới thiệu chung về đề tài</a:t>
            </a:r>
            <a:endParaRPr lang="en-US"/>
          </a:p>
        </p:txBody>
      </p:sp>
      <p:sp>
        <p:nvSpPr>
          <p:cNvPr id="3" name="Content Placeholder 2">
            <a:extLst>
              <a:ext uri="{FF2B5EF4-FFF2-40B4-BE49-F238E27FC236}">
                <a16:creationId xmlns:a16="http://schemas.microsoft.com/office/drawing/2014/main" id="{9C9B4DA8-9D59-14DA-C31A-C246BFF30C79}"/>
              </a:ext>
            </a:extLst>
          </p:cNvPr>
          <p:cNvSpPr>
            <a:spLocks noGrp="1"/>
          </p:cNvSpPr>
          <p:nvPr>
            <p:ph idx="1"/>
          </p:nvPr>
        </p:nvSpPr>
        <p:spPr>
          <a:xfrm>
            <a:off x="838200" y="1436764"/>
            <a:ext cx="10515600" cy="4659235"/>
          </a:xfrm>
        </p:spPr>
        <p:txBody>
          <a:bodyPr>
            <a:normAutofit/>
          </a:bodyPr>
          <a:lstStyle/>
          <a:p>
            <a:pPr marL="0" indent="0">
              <a:buNone/>
            </a:pPr>
            <a:r>
              <a:rPr lang="en-GB" b="1">
                <a:solidFill>
                  <a:srgbClr val="203F85"/>
                </a:solidFill>
              </a:rPr>
              <a:t>Lý do chọn đề tài</a:t>
            </a:r>
            <a:endParaRPr lang="en-GB" sz="2000">
              <a:solidFill>
                <a:schemeClr val="tx1"/>
              </a:solidFill>
              <a:latin typeface="+mn-lt"/>
              <a:ea typeface="Calibri" panose="020F0502020204030204" pitchFamily="34" charset="0"/>
            </a:endParaRPr>
          </a:p>
          <a:p>
            <a:pPr lvl="1" algn="just"/>
            <a:r>
              <a:rPr lang="en-US" sz="2400">
                <a:solidFill>
                  <a:schemeClr val="tx1"/>
                </a:solidFill>
                <a:latin typeface="+mn-lt"/>
              </a:rPr>
              <a:t>Dữ liệu ngày càng trở nên quan trọng và được ví như một loại “Vàng mới”.</a:t>
            </a:r>
          </a:p>
          <a:p>
            <a:pPr lvl="1" algn="just"/>
            <a:r>
              <a:rPr lang="en-US" sz="2400">
                <a:solidFill>
                  <a:schemeClr val="tx1"/>
                </a:solidFill>
                <a:latin typeface="+mn-lt"/>
              </a:rPr>
              <a:t>Để  khai thác được được dữ liệu mang lại hiệu quả, cần phải đi phân tích, khai phá chúng</a:t>
            </a:r>
          </a:p>
        </p:txBody>
      </p:sp>
      <p:pic>
        <p:nvPicPr>
          <p:cNvPr id="1026" name="Picture 2" descr="Burning Issue] Data: The New Gold - Civilsdaily">
            <a:extLst>
              <a:ext uri="{FF2B5EF4-FFF2-40B4-BE49-F238E27FC236}">
                <a16:creationId xmlns:a16="http://schemas.microsoft.com/office/drawing/2014/main" id="{95E5A5F4-B701-6D3B-B67F-31C2F905D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47" y="3922084"/>
            <a:ext cx="5122692" cy="28825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asons Why Data Analytics is Important">
            <a:extLst>
              <a:ext uri="{FF2B5EF4-FFF2-40B4-BE49-F238E27FC236}">
                <a16:creationId xmlns:a16="http://schemas.microsoft.com/office/drawing/2014/main" id="{F48BCF6A-00DB-9D57-3FDD-45037CE5D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913" y="4044754"/>
            <a:ext cx="5243740" cy="275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309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678E-A648-108D-A9F6-AF08084009CE}"/>
              </a:ext>
            </a:extLst>
          </p:cNvPr>
          <p:cNvSpPr>
            <a:spLocks noGrp="1"/>
          </p:cNvSpPr>
          <p:nvPr>
            <p:ph type="title"/>
          </p:nvPr>
        </p:nvSpPr>
        <p:spPr/>
        <p:txBody>
          <a:bodyPr/>
          <a:lstStyle/>
          <a:p>
            <a:r>
              <a:rPr lang="en-GB"/>
              <a:t>1. Giới thiệu chung về đề tài</a:t>
            </a:r>
            <a:endParaRPr lang="en-US"/>
          </a:p>
        </p:txBody>
      </p:sp>
      <p:sp>
        <p:nvSpPr>
          <p:cNvPr id="3" name="Content Placeholder 2">
            <a:extLst>
              <a:ext uri="{FF2B5EF4-FFF2-40B4-BE49-F238E27FC236}">
                <a16:creationId xmlns:a16="http://schemas.microsoft.com/office/drawing/2014/main" id="{9C9B4DA8-9D59-14DA-C31A-C246BFF30C79}"/>
              </a:ext>
            </a:extLst>
          </p:cNvPr>
          <p:cNvSpPr>
            <a:spLocks noGrp="1"/>
          </p:cNvSpPr>
          <p:nvPr>
            <p:ph idx="1"/>
          </p:nvPr>
        </p:nvSpPr>
        <p:spPr>
          <a:xfrm>
            <a:off x="838200" y="1436764"/>
            <a:ext cx="11201400" cy="5367837"/>
          </a:xfrm>
        </p:spPr>
        <p:txBody>
          <a:bodyPr>
            <a:normAutofit/>
          </a:bodyPr>
          <a:lstStyle/>
          <a:p>
            <a:pPr marL="0" indent="0">
              <a:buNone/>
            </a:pPr>
            <a:r>
              <a:rPr lang="en-GB" b="1">
                <a:solidFill>
                  <a:srgbClr val="203F85"/>
                </a:solidFill>
              </a:rPr>
              <a:t>Lý do chọn đề tài</a:t>
            </a:r>
            <a:endParaRPr lang="en-GB" sz="2000">
              <a:solidFill>
                <a:schemeClr val="tx1"/>
              </a:solidFill>
              <a:latin typeface="+mn-lt"/>
              <a:ea typeface="Calibri" panose="020F0502020204030204" pitchFamily="34" charset="0"/>
            </a:endParaRPr>
          </a:p>
          <a:p>
            <a:pPr marL="457200" lvl="1" indent="0" algn="just">
              <a:lnSpc>
                <a:spcPct val="150000"/>
              </a:lnSpc>
              <a:buNone/>
            </a:pPr>
            <a:r>
              <a:rPr lang="en-GB" sz="2000">
                <a:solidFill>
                  <a:schemeClr val="tx1"/>
                </a:solidFill>
                <a:latin typeface="+mn-lt"/>
              </a:rPr>
              <a:t>	</a:t>
            </a:r>
          </a:p>
          <a:p>
            <a:pPr marL="457200" lvl="1" indent="0" algn="just">
              <a:lnSpc>
                <a:spcPct val="150000"/>
              </a:lnSpc>
              <a:buNone/>
            </a:pPr>
            <a:endParaRPr lang="en-GB" sz="2000">
              <a:solidFill>
                <a:schemeClr val="tx1"/>
              </a:solidFill>
              <a:latin typeface="+mn-lt"/>
            </a:endParaRPr>
          </a:p>
          <a:p>
            <a:pPr marL="457200" lvl="1" indent="0" algn="just">
              <a:lnSpc>
                <a:spcPct val="150000"/>
              </a:lnSpc>
              <a:buNone/>
            </a:pPr>
            <a:endParaRPr lang="en-GB" sz="2000">
              <a:solidFill>
                <a:schemeClr val="tx1"/>
              </a:solidFill>
              <a:latin typeface="+mn-lt"/>
            </a:endParaRPr>
          </a:p>
          <a:p>
            <a:pPr marL="457200" lvl="1" indent="0" algn="just">
              <a:lnSpc>
                <a:spcPct val="150000"/>
              </a:lnSpc>
              <a:buNone/>
            </a:pPr>
            <a:endParaRPr lang="en-GB" sz="2000">
              <a:solidFill>
                <a:schemeClr val="tx1"/>
              </a:solidFill>
              <a:latin typeface="+mn-lt"/>
            </a:endParaRPr>
          </a:p>
          <a:p>
            <a:pPr marL="457200" lvl="1" indent="0" algn="just">
              <a:lnSpc>
                <a:spcPct val="150000"/>
              </a:lnSpc>
              <a:buNone/>
            </a:pPr>
            <a:endParaRPr lang="en-GB" sz="2000">
              <a:solidFill>
                <a:schemeClr val="tx1"/>
              </a:solidFill>
              <a:latin typeface="+mn-lt"/>
            </a:endParaRPr>
          </a:p>
          <a:p>
            <a:pPr marL="457200" lvl="1" indent="0" algn="just">
              <a:lnSpc>
                <a:spcPct val="150000"/>
              </a:lnSpc>
              <a:buNone/>
            </a:pPr>
            <a:endParaRPr lang="en-GB" sz="2000">
              <a:solidFill>
                <a:schemeClr val="tx1"/>
              </a:solidFill>
              <a:latin typeface="+mn-lt"/>
            </a:endParaRPr>
          </a:p>
          <a:p>
            <a:pPr marL="457200" lvl="1" indent="0" algn="just">
              <a:lnSpc>
                <a:spcPct val="150000"/>
              </a:lnSpc>
              <a:buNone/>
            </a:pPr>
            <a:r>
              <a:rPr lang="en-GB" sz="2000">
                <a:solidFill>
                  <a:schemeClr val="tx1"/>
                </a:solidFill>
                <a:latin typeface="+mn-lt"/>
              </a:rPr>
              <a:t>	</a:t>
            </a:r>
          </a:p>
          <a:p>
            <a:pPr marL="457200" lvl="1" indent="0" algn="just">
              <a:lnSpc>
                <a:spcPct val="150000"/>
              </a:lnSpc>
              <a:buNone/>
            </a:pPr>
            <a:r>
              <a:rPr lang="en-GB" sz="2000">
                <a:solidFill>
                  <a:schemeClr val="tx1"/>
                </a:solidFill>
                <a:latin typeface="+mn-lt"/>
              </a:rPr>
              <a:t>	Đ</a:t>
            </a:r>
            <a:r>
              <a:rPr lang="vi-VN" sz="2000">
                <a:solidFill>
                  <a:schemeClr val="tx1"/>
                </a:solidFill>
                <a:latin typeface="+mn-lt"/>
              </a:rPr>
              <a:t>ề tài </a:t>
            </a:r>
            <a:r>
              <a:rPr lang="en-GB" sz="2000" b="1">
                <a:solidFill>
                  <a:schemeClr val="tx1"/>
                </a:solidFill>
                <a:latin typeface="+mn-lt"/>
              </a:rPr>
              <a:t>“</a:t>
            </a:r>
            <a:r>
              <a:rPr lang="vi-VN" sz="2000" b="1">
                <a:solidFill>
                  <a:schemeClr val="tx1"/>
                </a:solidFill>
                <a:latin typeface="+mn-lt"/>
              </a:rPr>
              <a:t>Nghiên cứu, phân tích và đánh giá các yếu tố ảnh hưởng tới bệnh tim dựa trên tập dữ liệu HeartDisease</a:t>
            </a:r>
            <a:r>
              <a:rPr lang="en-GB" sz="2000" b="1">
                <a:solidFill>
                  <a:schemeClr val="tx1"/>
                </a:solidFill>
                <a:latin typeface="+mn-lt"/>
              </a:rPr>
              <a:t>”</a:t>
            </a:r>
            <a:r>
              <a:rPr lang="vi-VN" sz="2000">
                <a:solidFill>
                  <a:schemeClr val="tx1"/>
                </a:solidFill>
                <a:latin typeface="+mn-lt"/>
              </a:rPr>
              <a:t> để làm Nghiên cứu Khoa học.</a:t>
            </a:r>
            <a:endParaRPr lang="en-US" sz="2000">
              <a:solidFill>
                <a:schemeClr val="tx1"/>
              </a:solidFill>
              <a:latin typeface="+mn-lt"/>
            </a:endParaRPr>
          </a:p>
        </p:txBody>
      </p:sp>
      <p:sp>
        <p:nvSpPr>
          <p:cNvPr id="4" name="Arrow: Right 3">
            <a:extLst>
              <a:ext uri="{FF2B5EF4-FFF2-40B4-BE49-F238E27FC236}">
                <a16:creationId xmlns:a16="http://schemas.microsoft.com/office/drawing/2014/main" id="{EE6FCF8F-E8FA-1381-9E56-8BEA7257733D}"/>
              </a:ext>
            </a:extLst>
          </p:cNvPr>
          <p:cNvSpPr/>
          <p:nvPr/>
        </p:nvSpPr>
        <p:spPr>
          <a:xfrm>
            <a:off x="875240" y="5911705"/>
            <a:ext cx="799751" cy="36686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72CDBDEA-E6BD-64CB-DE1B-83F2454B07BD}"/>
              </a:ext>
            </a:extLst>
          </p:cNvPr>
          <p:cNvGraphicFramePr/>
          <p:nvPr>
            <p:extLst>
              <p:ext uri="{D42A27DB-BD31-4B8C-83A1-F6EECF244321}">
                <p14:modId xmlns:p14="http://schemas.microsoft.com/office/powerpoint/2010/main" val="2645216305"/>
              </p:ext>
            </p:extLst>
          </p:nvPr>
        </p:nvGraphicFramePr>
        <p:xfrm>
          <a:off x="1275116" y="1610776"/>
          <a:ext cx="8912485" cy="431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a:extLst>
              <a:ext uri="{FF2B5EF4-FFF2-40B4-BE49-F238E27FC236}">
                <a16:creationId xmlns:a16="http://schemas.microsoft.com/office/drawing/2014/main" id="{D859CCC0-F696-16E9-AFA1-012E6DFCBA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6838" y="2731577"/>
            <a:ext cx="4163878" cy="2168145"/>
          </a:xfrm>
          <a:prstGeom prst="hexagon">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475425C-6283-AB64-8031-793DE7B98A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050" y="2200445"/>
            <a:ext cx="3445152" cy="2015094"/>
          </a:xfrm>
          <a:prstGeom prst="hexagon">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51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2A2E8-C018-1DA7-D13D-C4C0DD95DDA1}"/>
              </a:ext>
            </a:extLst>
          </p:cNvPr>
          <p:cNvSpPr>
            <a:spLocks noGrp="1"/>
          </p:cNvSpPr>
          <p:nvPr>
            <p:ph type="title"/>
          </p:nvPr>
        </p:nvSpPr>
        <p:spPr/>
        <p:txBody>
          <a:bodyPr/>
          <a:lstStyle/>
          <a:p>
            <a:r>
              <a:rPr lang="en-GB"/>
              <a:t>1. Giới thiệu chung về đề tài</a:t>
            </a:r>
            <a:endParaRPr lang="en-US"/>
          </a:p>
        </p:txBody>
      </p:sp>
      <p:sp>
        <p:nvSpPr>
          <p:cNvPr id="3" name="Content Placeholder 2">
            <a:extLst>
              <a:ext uri="{FF2B5EF4-FFF2-40B4-BE49-F238E27FC236}">
                <a16:creationId xmlns:a16="http://schemas.microsoft.com/office/drawing/2014/main" id="{A75A970B-34DC-F40A-ABA8-765F1CC10BB5}"/>
              </a:ext>
            </a:extLst>
          </p:cNvPr>
          <p:cNvSpPr>
            <a:spLocks noGrp="1"/>
          </p:cNvSpPr>
          <p:nvPr>
            <p:ph idx="1"/>
          </p:nvPr>
        </p:nvSpPr>
        <p:spPr/>
        <p:txBody>
          <a:bodyPr>
            <a:normAutofit/>
          </a:bodyPr>
          <a:lstStyle/>
          <a:p>
            <a:r>
              <a:rPr lang="en-GB"/>
              <a:t>Mục tiêu của đề tài</a:t>
            </a:r>
          </a:p>
          <a:p>
            <a:pPr marL="1028700" lvl="1" indent="-342900" algn="just">
              <a:buFont typeface="Wingdings" panose="05000000000000000000" pitchFamily="2" charset="2"/>
              <a:buChar char="ü"/>
            </a:pPr>
            <a:r>
              <a:rPr lang="en-PH" sz="2000">
                <a:solidFill>
                  <a:schemeClr val="tx1"/>
                </a:solidFill>
              </a:rPr>
              <a:t>Nghiên cứu quy trình thực hiện phân tích và làm sạch tập dữ liệu </a:t>
            </a:r>
          </a:p>
          <a:p>
            <a:pPr marL="1028700" lvl="1" indent="-342900" algn="just">
              <a:buFont typeface="Wingdings" panose="05000000000000000000" pitchFamily="2" charset="2"/>
              <a:buChar char="ü"/>
            </a:pPr>
            <a:r>
              <a:rPr lang="en-PH" sz="2000">
                <a:solidFill>
                  <a:schemeClr val="tx1"/>
                </a:solidFill>
              </a:rPr>
              <a:t>Thực hiện phân tích, đánh giá, xác định mức độ ảnh hưởng của một số yếu tố tới bệnh tim dựa trên tập dữ liểu cụ thể (HeartDisease)</a:t>
            </a:r>
          </a:p>
          <a:p>
            <a:endParaRPr lang="en-US"/>
          </a:p>
        </p:txBody>
      </p:sp>
      <p:pic>
        <p:nvPicPr>
          <p:cNvPr id="5" name="Picture 4" descr="A screen shot of a computer&#10;&#10;Description automatically generated with low confidence">
            <a:extLst>
              <a:ext uri="{FF2B5EF4-FFF2-40B4-BE49-F238E27FC236}">
                <a16:creationId xmlns:a16="http://schemas.microsoft.com/office/drawing/2014/main" id="{B212E682-7CBC-4804-F7DE-076B14EA2D62}"/>
              </a:ext>
            </a:extLst>
          </p:cNvPr>
          <p:cNvPicPr>
            <a:picLocks noChangeAspect="1"/>
          </p:cNvPicPr>
          <p:nvPr/>
        </p:nvPicPr>
        <p:blipFill rotWithShape="1">
          <a:blip r:embed="rId2">
            <a:extLst>
              <a:ext uri="{28A0092B-C50C-407E-A947-70E740481C1C}">
                <a14:useLocalDpi xmlns:a14="http://schemas.microsoft.com/office/drawing/2010/main" val="0"/>
              </a:ext>
            </a:extLst>
          </a:blip>
          <a:srcRect l="10385" t="26029" r="12375"/>
          <a:stretch/>
        </p:blipFill>
        <p:spPr>
          <a:xfrm>
            <a:off x="1448980" y="3840480"/>
            <a:ext cx="9417140" cy="2849880"/>
          </a:xfrm>
          <a:prstGeom prst="rect">
            <a:avLst/>
          </a:prstGeom>
        </p:spPr>
      </p:pic>
    </p:spTree>
    <p:extLst>
      <p:ext uri="{BB962C8B-B14F-4D97-AF65-F5344CB8AC3E}">
        <p14:creationId xmlns:p14="http://schemas.microsoft.com/office/powerpoint/2010/main" val="40606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E8CA-388F-D0E3-277B-FB8B7A99F51B}"/>
              </a:ext>
            </a:extLst>
          </p:cNvPr>
          <p:cNvSpPr>
            <a:spLocks noGrp="1"/>
          </p:cNvSpPr>
          <p:nvPr>
            <p:ph type="title"/>
          </p:nvPr>
        </p:nvSpPr>
        <p:spPr/>
        <p:txBody>
          <a:bodyPr/>
          <a:lstStyle/>
          <a:p>
            <a:pPr algn="ctr"/>
            <a:r>
              <a:rPr lang="en-GB"/>
              <a:t>Nội dung trình bày</a:t>
            </a:r>
            <a:endParaRPr lang="en-US"/>
          </a:p>
        </p:txBody>
      </p:sp>
      <p:sp>
        <p:nvSpPr>
          <p:cNvPr id="8" name="Freeform: Shape 7">
            <a:hlinkClick r:id="rId2" action="ppaction://hlinksldjump"/>
            <a:extLst>
              <a:ext uri="{FF2B5EF4-FFF2-40B4-BE49-F238E27FC236}">
                <a16:creationId xmlns:a16="http://schemas.microsoft.com/office/drawing/2014/main" id="{85307A08-48DA-6682-17E3-6B811CF98CAA}"/>
              </a:ext>
            </a:extLst>
          </p:cNvPr>
          <p:cNvSpPr/>
          <p:nvPr/>
        </p:nvSpPr>
        <p:spPr>
          <a:xfrm>
            <a:off x="2846263" y="3429000"/>
            <a:ext cx="6992874" cy="701795"/>
          </a:xfrm>
          <a:custGeom>
            <a:avLst/>
            <a:gdLst>
              <a:gd name="connsiteX0" fmla="*/ 0 w 6992874"/>
              <a:gd name="connsiteY0" fmla="*/ 0 h 701793"/>
              <a:gd name="connsiteX1" fmla="*/ 6641978 w 6992874"/>
              <a:gd name="connsiteY1" fmla="*/ 0 h 701793"/>
              <a:gd name="connsiteX2" fmla="*/ 6992874 w 6992874"/>
              <a:gd name="connsiteY2" fmla="*/ 350897 h 701793"/>
              <a:gd name="connsiteX3" fmla="*/ 6641978 w 6992874"/>
              <a:gd name="connsiteY3" fmla="*/ 701793 h 701793"/>
              <a:gd name="connsiteX4" fmla="*/ 0 w 6992874"/>
              <a:gd name="connsiteY4" fmla="*/ 701793 h 701793"/>
              <a:gd name="connsiteX5" fmla="*/ 0 w 6992874"/>
              <a:gd name="connsiteY5" fmla="*/ 0 h 70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874" h="701793">
                <a:moveTo>
                  <a:pt x="6992874" y="701792"/>
                </a:moveTo>
                <a:lnTo>
                  <a:pt x="350896" y="701792"/>
                </a:lnTo>
                <a:lnTo>
                  <a:pt x="0" y="350896"/>
                </a:lnTo>
                <a:lnTo>
                  <a:pt x="350896" y="1"/>
                </a:lnTo>
                <a:lnTo>
                  <a:pt x="6992874" y="1"/>
                </a:lnTo>
                <a:lnTo>
                  <a:pt x="6992874" y="701792"/>
                </a:lnTo>
                <a:close/>
              </a:path>
            </a:pathLst>
          </a:custGeom>
          <a:solidFill>
            <a:schemeClr val="accent5">
              <a:lumMod val="75000"/>
            </a:schemeClr>
          </a:solidFill>
        </p:spPr>
        <p:style>
          <a:lnRef idx="2">
            <a:schemeClr val="lt1">
              <a:hueOff val="0"/>
              <a:satOff val="0"/>
              <a:lumOff val="0"/>
              <a:alphaOff val="0"/>
            </a:schemeClr>
          </a:lnRef>
          <a:fillRef idx="1">
            <a:schemeClr val="accent4">
              <a:hueOff val="2450223"/>
              <a:satOff val="-10194"/>
              <a:lumOff val="2402"/>
              <a:alphaOff val="0"/>
            </a:schemeClr>
          </a:fillRef>
          <a:effectRef idx="0">
            <a:schemeClr val="accent4">
              <a:hueOff val="2450223"/>
              <a:satOff val="-10194"/>
              <a:lumOff val="2402"/>
              <a:alphaOff val="0"/>
            </a:schemeClr>
          </a:effectRef>
          <a:fontRef idx="minor">
            <a:schemeClr val="lt1"/>
          </a:fontRef>
        </p:style>
        <p:txBody>
          <a:bodyPr spcFirstLastPara="0" vert="horz" wrap="square" lIns="484919" tIns="118111" rIns="220472" bIns="118111" numCol="1" spcCol="1270" anchor="ctr" anchorCtr="0">
            <a:noAutofit/>
          </a:bodyPr>
          <a:lstStyle/>
          <a:p>
            <a:pPr marL="0" lvl="0" indent="0" defTabSz="1377950">
              <a:lnSpc>
                <a:spcPct val="90000"/>
              </a:lnSpc>
              <a:spcBef>
                <a:spcPct val="0"/>
              </a:spcBef>
              <a:spcAft>
                <a:spcPct val="35000"/>
              </a:spcAft>
              <a:buNone/>
            </a:pPr>
            <a:r>
              <a:rPr lang="en-GB" sz="3100" kern="1200">
                <a:latin typeface="Arial" panose="020B0604020202020204" pitchFamily="34" charset="0"/>
                <a:cs typeface="Arial" panose="020B0604020202020204" pitchFamily="34" charset="0"/>
              </a:rPr>
              <a:t>Tổng quát về phân tích dữ liệu</a:t>
            </a:r>
            <a:endParaRPr lang="en-US" sz="3100" kern="120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E70B5D3-B608-A934-B587-FDC25F14652A}"/>
              </a:ext>
            </a:extLst>
          </p:cNvPr>
          <p:cNvSpPr/>
          <p:nvPr/>
        </p:nvSpPr>
        <p:spPr>
          <a:xfrm>
            <a:off x="2495366" y="3429001"/>
            <a:ext cx="701793" cy="701793"/>
          </a:xfrm>
          <a:prstGeom prst="ellipse">
            <a:avLst/>
          </a:prstGeom>
          <a:solidFill>
            <a:srgbClr val="FFC000"/>
          </a:solidFill>
        </p:spPr>
        <p:style>
          <a:lnRef idx="2">
            <a:schemeClr val="lt1">
              <a:hueOff val="0"/>
              <a:satOff val="0"/>
              <a:lumOff val="0"/>
              <a:alphaOff val="0"/>
            </a:schemeClr>
          </a:lnRef>
          <a:fillRef idx="1">
            <a:schemeClr val="accent4">
              <a:tint val="50000"/>
              <a:hueOff val="2697049"/>
              <a:satOff val="-12551"/>
              <a:lumOff val="-551"/>
              <a:alphaOff val="0"/>
            </a:schemeClr>
          </a:fillRef>
          <a:effectRef idx="0">
            <a:schemeClr val="accent4">
              <a:tint val="50000"/>
              <a:hueOff val="2697049"/>
              <a:satOff val="-12551"/>
              <a:lumOff val="-551"/>
              <a:alphaOff val="0"/>
            </a:schemeClr>
          </a:effectRef>
          <a:fontRef idx="minor">
            <a:schemeClr val="lt1">
              <a:hueOff val="0"/>
              <a:satOff val="0"/>
              <a:lumOff val="0"/>
              <a:alphaOff val="0"/>
            </a:schemeClr>
          </a:fontRef>
        </p:style>
        <p:txBody>
          <a:bodyPr/>
          <a:lstStyle/>
          <a:p>
            <a:r>
              <a:rPr lang="en-US" sz="2400" b="1">
                <a:solidFill>
                  <a:srgbClr val="FF0000"/>
                </a:solidFill>
                <a:latin typeface="Tahoma" panose="020B0604030504040204" pitchFamily="34" charset="0"/>
                <a:ea typeface="Tahom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329541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10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C5BF-776B-F0B7-5D33-B7C7588A0B45}"/>
              </a:ext>
            </a:extLst>
          </p:cNvPr>
          <p:cNvSpPr>
            <a:spLocks noGrp="1"/>
          </p:cNvSpPr>
          <p:nvPr>
            <p:ph type="title"/>
          </p:nvPr>
        </p:nvSpPr>
        <p:spPr/>
        <p:txBody>
          <a:bodyPr/>
          <a:lstStyle/>
          <a:p>
            <a:r>
              <a:rPr lang="en-GB"/>
              <a:t>2. Tổng quan về phân tích dữ liệu</a:t>
            </a:r>
            <a:endParaRPr lang="en-US"/>
          </a:p>
        </p:txBody>
      </p:sp>
      <p:sp>
        <p:nvSpPr>
          <p:cNvPr id="3" name="Content Placeholder 2">
            <a:extLst>
              <a:ext uri="{FF2B5EF4-FFF2-40B4-BE49-F238E27FC236}">
                <a16:creationId xmlns:a16="http://schemas.microsoft.com/office/drawing/2014/main" id="{34F23BCA-CFB4-1377-C7FB-FD269D00CF6F}"/>
              </a:ext>
            </a:extLst>
          </p:cNvPr>
          <p:cNvSpPr>
            <a:spLocks noGrp="1"/>
          </p:cNvSpPr>
          <p:nvPr>
            <p:ph idx="1"/>
          </p:nvPr>
        </p:nvSpPr>
        <p:spPr>
          <a:xfrm>
            <a:off x="838200" y="1253331"/>
            <a:ext cx="10515600" cy="4351338"/>
          </a:xfrm>
        </p:spPr>
        <p:txBody>
          <a:bodyPr>
            <a:normAutofit lnSpcReduction="10000"/>
          </a:bodyPr>
          <a:lstStyle/>
          <a:p>
            <a:r>
              <a:rPr lang="en-GB"/>
              <a:t>Phân tích dữ liệu là gì?</a:t>
            </a:r>
          </a:p>
          <a:p>
            <a:pPr marL="971550" lvl="1" indent="-285750" algn="just">
              <a:buFont typeface="Wingdings" panose="05000000000000000000" pitchFamily="2" charset="2"/>
              <a:buChar char="ü"/>
            </a:pPr>
            <a:r>
              <a:rPr lang="vi-VN" sz="2000">
                <a:solidFill>
                  <a:schemeClr val="tx1"/>
                </a:solidFill>
                <a:effectLst/>
                <a:latin typeface="+mn-lt"/>
                <a:ea typeface="Calibri" panose="020F0502020204030204" pitchFamily="34" charset="0"/>
              </a:rPr>
              <a:t>Phân tích dữ liệu</a:t>
            </a:r>
            <a:r>
              <a:rPr lang="vi-VN" sz="2000" b="1">
                <a:solidFill>
                  <a:schemeClr val="tx1"/>
                </a:solidFill>
                <a:effectLst/>
                <a:latin typeface="+mn-lt"/>
                <a:ea typeface="Calibri" panose="020F0502020204030204" pitchFamily="34" charset="0"/>
              </a:rPr>
              <a:t> </a:t>
            </a:r>
            <a:r>
              <a:rPr lang="vi-VN" sz="2000">
                <a:solidFill>
                  <a:schemeClr val="tx1"/>
                </a:solidFill>
                <a:effectLst/>
                <a:latin typeface="+mn-lt"/>
                <a:ea typeface="Calibri" panose="020F0502020204030204" pitchFamily="34" charset="0"/>
              </a:rPr>
              <a:t>là một quá trình kiểm tra, làm sạch, chuyển đổi và mô hình hóa dữ liệu với mục tiêu khám phá thông tin hữu ích, thông báo kết luận và hỗ trợ ra quyết định</a:t>
            </a:r>
            <a:r>
              <a:rPr lang="en-GB" sz="2000">
                <a:solidFill>
                  <a:schemeClr val="tx1"/>
                </a:solidFill>
                <a:effectLst/>
                <a:latin typeface="+mn-lt"/>
                <a:ea typeface="Calibri" panose="020F0502020204030204" pitchFamily="34" charset="0"/>
              </a:rPr>
              <a:t>.</a:t>
            </a:r>
            <a:endParaRPr lang="en-GB" sz="2000">
              <a:solidFill>
                <a:schemeClr val="tx1"/>
              </a:solidFill>
              <a:latin typeface="+mn-lt"/>
            </a:endParaRPr>
          </a:p>
          <a:p>
            <a:r>
              <a:rPr lang="en-GB"/>
              <a:t>Tầm quan trọng của phân tích dữ liệu?</a:t>
            </a:r>
          </a:p>
          <a:p>
            <a:pPr marL="971550" lvl="1" indent="-285750" algn="just">
              <a:buFont typeface="Wingdings" panose="05000000000000000000" pitchFamily="2" charset="2"/>
              <a:buChar char="ü"/>
            </a:pPr>
            <a:r>
              <a:rPr lang="en-GB" sz="2000" kern="100">
                <a:solidFill>
                  <a:schemeClr val="tx1"/>
                </a:solidFill>
                <a:ea typeface="Calibri" panose="020F0502020204030204" pitchFamily="34" charset="0"/>
              </a:rPr>
              <a:t>P</a:t>
            </a:r>
            <a:r>
              <a:rPr lang="vi-VN" sz="2000" kern="100">
                <a:solidFill>
                  <a:schemeClr val="tx1"/>
                </a:solidFill>
                <a:effectLst/>
                <a:ea typeface="Calibri" panose="020F0502020204030204" pitchFamily="34" charset="0"/>
              </a:rPr>
              <a:t>hân tích dữ liệu đóng một vai trò quan trọng trong việc chắt lọc từ một lượng dữ liệu khổng lồ thành thành các thông tin có ích (insights). Từ đó, giúp việc </a:t>
            </a:r>
            <a:r>
              <a:rPr lang="en-US" sz="2000" kern="100">
                <a:solidFill>
                  <a:schemeClr val="tx1"/>
                </a:solidFill>
                <a:effectLst/>
                <a:ea typeface="Calibri" panose="020F0502020204030204" pitchFamily="34" charset="0"/>
              </a:rPr>
              <a:t>cải thiện, nâng cao hiệu quả hoạt động của các công ty, tổ chức.</a:t>
            </a:r>
          </a:p>
          <a:p>
            <a:endParaRPr lang="en-US"/>
          </a:p>
        </p:txBody>
      </p:sp>
      <p:pic>
        <p:nvPicPr>
          <p:cNvPr id="2050" name="Picture 2" descr="Are you Data Driven Or Insights-Driven">
            <a:extLst>
              <a:ext uri="{FF2B5EF4-FFF2-40B4-BE49-F238E27FC236}">
                <a16:creationId xmlns:a16="http://schemas.microsoft.com/office/drawing/2014/main" id="{C571E148-58FC-FC67-9CB2-EE873A6DCF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315" b="10914"/>
          <a:stretch/>
        </p:blipFill>
        <p:spPr bwMode="auto">
          <a:xfrm>
            <a:off x="3598222" y="5423417"/>
            <a:ext cx="5552869" cy="131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9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1563-866D-23DB-2B25-E96DFBBAAEA2}"/>
              </a:ext>
            </a:extLst>
          </p:cNvPr>
          <p:cNvSpPr>
            <a:spLocks noGrp="1"/>
          </p:cNvSpPr>
          <p:nvPr>
            <p:ph type="title"/>
          </p:nvPr>
        </p:nvSpPr>
        <p:spPr/>
        <p:txBody>
          <a:bodyPr/>
          <a:lstStyle/>
          <a:p>
            <a:r>
              <a:rPr lang="en-GB"/>
              <a:t>2. Tổng quan về phân tích dữ liệu</a:t>
            </a:r>
            <a:endParaRPr lang="en-US"/>
          </a:p>
        </p:txBody>
      </p:sp>
      <p:sp>
        <p:nvSpPr>
          <p:cNvPr id="3" name="Content Placeholder 2">
            <a:extLst>
              <a:ext uri="{FF2B5EF4-FFF2-40B4-BE49-F238E27FC236}">
                <a16:creationId xmlns:a16="http://schemas.microsoft.com/office/drawing/2014/main" id="{E483648F-766C-9E9B-55F0-EB7F52E0F0FD}"/>
              </a:ext>
            </a:extLst>
          </p:cNvPr>
          <p:cNvSpPr>
            <a:spLocks noGrp="1"/>
          </p:cNvSpPr>
          <p:nvPr>
            <p:ph idx="1"/>
          </p:nvPr>
        </p:nvSpPr>
        <p:spPr>
          <a:xfrm>
            <a:off x="838200" y="1353358"/>
            <a:ext cx="10515600" cy="634719"/>
          </a:xfrm>
        </p:spPr>
        <p:txBody>
          <a:bodyPr>
            <a:normAutofit lnSpcReduction="10000"/>
          </a:bodyPr>
          <a:lstStyle/>
          <a:p>
            <a:r>
              <a:rPr lang="en-GB"/>
              <a:t>Quy trình thực hiện một dự án phân tích dữ liệu:</a:t>
            </a:r>
          </a:p>
        </p:txBody>
      </p:sp>
      <p:sp>
        <p:nvSpPr>
          <p:cNvPr id="6" name="Freeform: Shape 5">
            <a:extLst>
              <a:ext uri="{FF2B5EF4-FFF2-40B4-BE49-F238E27FC236}">
                <a16:creationId xmlns:a16="http://schemas.microsoft.com/office/drawing/2014/main" id="{C80DF1B3-4725-5D4D-8DFA-C86063DFF58C}"/>
              </a:ext>
            </a:extLst>
          </p:cNvPr>
          <p:cNvSpPr/>
          <p:nvPr/>
        </p:nvSpPr>
        <p:spPr>
          <a:xfrm>
            <a:off x="5522026" y="5782588"/>
            <a:ext cx="6372006" cy="604407"/>
          </a:xfrm>
          <a:custGeom>
            <a:avLst/>
            <a:gdLst>
              <a:gd name="connsiteX0" fmla="*/ 0 w 6813338"/>
              <a:gd name="connsiteY0" fmla="*/ 0 h 597921"/>
              <a:gd name="connsiteX1" fmla="*/ 6813338 w 6813338"/>
              <a:gd name="connsiteY1" fmla="*/ 0 h 597921"/>
              <a:gd name="connsiteX2" fmla="*/ 6813338 w 6813338"/>
              <a:gd name="connsiteY2" fmla="*/ 597921 h 597921"/>
              <a:gd name="connsiteX3" fmla="*/ 0 w 6813338"/>
              <a:gd name="connsiteY3" fmla="*/ 597921 h 597921"/>
              <a:gd name="connsiteX4" fmla="*/ 0 w 6813338"/>
              <a:gd name="connsiteY4" fmla="*/ 0 h 59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3338" h="597921">
                <a:moveTo>
                  <a:pt x="0" y="0"/>
                </a:moveTo>
                <a:lnTo>
                  <a:pt x="6813338" y="0"/>
                </a:lnTo>
                <a:lnTo>
                  <a:pt x="6813338" y="597921"/>
                </a:lnTo>
                <a:lnTo>
                  <a:pt x="0" y="597921"/>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6464" tIns="156464" rIns="156464" bIns="156464" numCol="1" spcCol="1270" anchor="ctr" anchorCtr="0">
            <a:noAutofit/>
          </a:bodyPr>
          <a:lstStyle/>
          <a:p>
            <a:pPr marL="0" lvl="0" indent="0" defTabSz="977900">
              <a:lnSpc>
                <a:spcPct val="90000"/>
              </a:lnSpc>
              <a:spcBef>
                <a:spcPct val="0"/>
              </a:spcBef>
              <a:spcAft>
                <a:spcPct val="35000"/>
              </a:spcAft>
              <a:buNone/>
            </a:pPr>
            <a:r>
              <a:rPr lang="en-GB" sz="2200" b="1" kern="1200">
                <a:solidFill>
                  <a:srgbClr val="002060"/>
                </a:solidFill>
                <a:latin typeface="Arial" panose="020B0604020202020204" pitchFamily="34" charset="0"/>
                <a:cs typeface="Arial" panose="020B0604020202020204" pitchFamily="34" charset="0"/>
              </a:rPr>
              <a:t>Bước 5: </a:t>
            </a:r>
            <a:r>
              <a:rPr lang="en-GB" sz="2200" kern="1200">
                <a:solidFill>
                  <a:srgbClr val="002060"/>
                </a:solidFill>
                <a:latin typeface="Arial" panose="020B0604020202020204" pitchFamily="34" charset="0"/>
                <a:cs typeface="Arial" panose="020B0604020202020204" pitchFamily="34" charset="0"/>
              </a:rPr>
              <a:t>Trực quan hóa và trình bày kết quả</a:t>
            </a:r>
            <a:endParaRPr lang="en-US" sz="2200" kern="1200">
              <a:solidFill>
                <a:srgbClr val="002060"/>
              </a:solidFill>
              <a:latin typeface="Arial" panose="020B0604020202020204" pitchFamily="34" charset="0"/>
              <a:cs typeface="Arial" panose="020B0604020202020204" pitchFamily="34" charset="0"/>
            </a:endParaRPr>
          </a:p>
        </p:txBody>
      </p:sp>
      <p:sp>
        <p:nvSpPr>
          <p:cNvPr id="7" name="Freeform: Shape 6">
            <a:extLst>
              <a:ext uri="{FF2B5EF4-FFF2-40B4-BE49-F238E27FC236}">
                <a16:creationId xmlns:a16="http://schemas.microsoft.com/office/drawing/2014/main" id="{B7077AB0-1A03-3E99-69FA-F02BFB678F05}"/>
              </a:ext>
            </a:extLst>
          </p:cNvPr>
          <p:cNvSpPr/>
          <p:nvPr/>
        </p:nvSpPr>
        <p:spPr>
          <a:xfrm>
            <a:off x="5522026" y="4869922"/>
            <a:ext cx="6372006" cy="929579"/>
          </a:xfrm>
          <a:custGeom>
            <a:avLst/>
            <a:gdLst>
              <a:gd name="connsiteX0" fmla="*/ 0 w 6813338"/>
              <a:gd name="connsiteY0" fmla="*/ 322073 h 919603"/>
              <a:gd name="connsiteX1" fmla="*/ 3291719 w 6813338"/>
              <a:gd name="connsiteY1" fmla="*/ 322073 h 919603"/>
              <a:gd name="connsiteX2" fmla="*/ 3291719 w 6813338"/>
              <a:gd name="connsiteY2" fmla="*/ 229901 h 919603"/>
              <a:gd name="connsiteX3" fmla="*/ 3176768 w 6813338"/>
              <a:gd name="connsiteY3" fmla="*/ 229901 h 919603"/>
              <a:gd name="connsiteX4" fmla="*/ 3406669 w 6813338"/>
              <a:gd name="connsiteY4" fmla="*/ 0 h 919603"/>
              <a:gd name="connsiteX5" fmla="*/ 3636570 w 6813338"/>
              <a:gd name="connsiteY5" fmla="*/ 229901 h 919603"/>
              <a:gd name="connsiteX6" fmla="*/ 3521619 w 6813338"/>
              <a:gd name="connsiteY6" fmla="*/ 229901 h 919603"/>
              <a:gd name="connsiteX7" fmla="*/ 3521619 w 6813338"/>
              <a:gd name="connsiteY7" fmla="*/ 322073 h 919603"/>
              <a:gd name="connsiteX8" fmla="*/ 6813338 w 6813338"/>
              <a:gd name="connsiteY8" fmla="*/ 322073 h 919603"/>
              <a:gd name="connsiteX9" fmla="*/ 6813338 w 6813338"/>
              <a:gd name="connsiteY9" fmla="*/ 919603 h 919603"/>
              <a:gd name="connsiteX10" fmla="*/ 0 w 6813338"/>
              <a:gd name="connsiteY10" fmla="*/ 919603 h 919603"/>
              <a:gd name="connsiteX11" fmla="*/ 0 w 6813338"/>
              <a:gd name="connsiteY11" fmla="*/ 322073 h 91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3338" h="919603">
                <a:moveTo>
                  <a:pt x="6813338" y="597530"/>
                </a:moveTo>
                <a:lnTo>
                  <a:pt x="3521619" y="597530"/>
                </a:lnTo>
                <a:lnTo>
                  <a:pt x="3521619" y="689702"/>
                </a:lnTo>
                <a:lnTo>
                  <a:pt x="3636570" y="689702"/>
                </a:lnTo>
                <a:lnTo>
                  <a:pt x="3406669" y="919602"/>
                </a:lnTo>
                <a:lnTo>
                  <a:pt x="3176768" y="689702"/>
                </a:lnTo>
                <a:lnTo>
                  <a:pt x="3291719" y="689702"/>
                </a:lnTo>
                <a:lnTo>
                  <a:pt x="3291719" y="597530"/>
                </a:lnTo>
                <a:lnTo>
                  <a:pt x="0" y="597530"/>
                </a:lnTo>
                <a:lnTo>
                  <a:pt x="0" y="1"/>
                </a:lnTo>
                <a:lnTo>
                  <a:pt x="6813338" y="1"/>
                </a:lnTo>
                <a:lnTo>
                  <a:pt x="6813338" y="597530"/>
                </a:lnTo>
                <a:close/>
              </a:path>
            </a:pathLst>
          </a:custGeom>
        </p:spPr>
        <p:style>
          <a:lnRef idx="2">
            <a:schemeClr val="lt1">
              <a:hueOff val="0"/>
              <a:satOff val="0"/>
              <a:lumOff val="0"/>
              <a:alphaOff val="0"/>
            </a:schemeClr>
          </a:lnRef>
          <a:fillRef idx="1">
            <a:schemeClr val="accent4">
              <a:hueOff val="2450223"/>
              <a:satOff val="-10194"/>
              <a:lumOff val="2402"/>
              <a:alphaOff val="0"/>
            </a:schemeClr>
          </a:fillRef>
          <a:effectRef idx="0">
            <a:schemeClr val="accent4">
              <a:hueOff val="2450223"/>
              <a:satOff val="-10194"/>
              <a:lumOff val="2402"/>
              <a:alphaOff val="0"/>
            </a:schemeClr>
          </a:effectRef>
          <a:fontRef idx="minor">
            <a:schemeClr val="lt1"/>
          </a:fontRef>
        </p:style>
        <p:txBody>
          <a:bodyPr spcFirstLastPara="0" vert="horz" wrap="square" lIns="156463" tIns="156465" rIns="156464" bIns="478537" numCol="1" spcCol="1270" anchor="ctr" anchorCtr="0">
            <a:noAutofit/>
          </a:bodyPr>
          <a:lstStyle/>
          <a:p>
            <a:pPr marL="0" lvl="0" indent="0" defTabSz="977900">
              <a:lnSpc>
                <a:spcPct val="90000"/>
              </a:lnSpc>
              <a:spcBef>
                <a:spcPct val="0"/>
              </a:spcBef>
              <a:spcAft>
                <a:spcPct val="35000"/>
              </a:spcAft>
              <a:buNone/>
            </a:pPr>
            <a:r>
              <a:rPr lang="en-GB" sz="2200" b="1" kern="1200">
                <a:solidFill>
                  <a:srgbClr val="002060"/>
                </a:solidFill>
                <a:latin typeface="Arial" panose="020B0604020202020204" pitchFamily="34" charset="0"/>
                <a:cs typeface="Arial" panose="020B0604020202020204" pitchFamily="34" charset="0"/>
              </a:rPr>
              <a:t>Bước 4: </a:t>
            </a:r>
            <a:r>
              <a:rPr lang="en-GB" sz="2200" kern="1200">
                <a:solidFill>
                  <a:srgbClr val="002060"/>
                </a:solidFill>
                <a:latin typeface="Arial" panose="020B0604020202020204" pitchFamily="34" charset="0"/>
                <a:cs typeface="Arial" panose="020B0604020202020204" pitchFamily="34" charset="0"/>
              </a:rPr>
              <a:t>Phân tích dữ liệu</a:t>
            </a:r>
            <a:endParaRPr lang="en-US" sz="2200" kern="1200">
              <a:solidFill>
                <a:srgbClr val="002060"/>
              </a:solidFill>
              <a:latin typeface="Arial" panose="020B0604020202020204" pitchFamily="34" charset="0"/>
              <a:cs typeface="Arial" panose="020B0604020202020204" pitchFamily="34" charset="0"/>
            </a:endParaRPr>
          </a:p>
        </p:txBody>
      </p:sp>
      <p:sp>
        <p:nvSpPr>
          <p:cNvPr id="8" name="Freeform: Shape 7">
            <a:extLst>
              <a:ext uri="{FF2B5EF4-FFF2-40B4-BE49-F238E27FC236}">
                <a16:creationId xmlns:a16="http://schemas.microsoft.com/office/drawing/2014/main" id="{A1D10733-3644-16E2-76A3-E179470BDF11}"/>
              </a:ext>
            </a:extLst>
          </p:cNvPr>
          <p:cNvSpPr/>
          <p:nvPr/>
        </p:nvSpPr>
        <p:spPr>
          <a:xfrm>
            <a:off x="5522026" y="3959288"/>
            <a:ext cx="6372006" cy="929579"/>
          </a:xfrm>
          <a:custGeom>
            <a:avLst/>
            <a:gdLst>
              <a:gd name="connsiteX0" fmla="*/ 0 w 6813338"/>
              <a:gd name="connsiteY0" fmla="*/ 322073 h 919603"/>
              <a:gd name="connsiteX1" fmla="*/ 3291719 w 6813338"/>
              <a:gd name="connsiteY1" fmla="*/ 322073 h 919603"/>
              <a:gd name="connsiteX2" fmla="*/ 3291719 w 6813338"/>
              <a:gd name="connsiteY2" fmla="*/ 229901 h 919603"/>
              <a:gd name="connsiteX3" fmla="*/ 3176768 w 6813338"/>
              <a:gd name="connsiteY3" fmla="*/ 229901 h 919603"/>
              <a:gd name="connsiteX4" fmla="*/ 3406669 w 6813338"/>
              <a:gd name="connsiteY4" fmla="*/ 0 h 919603"/>
              <a:gd name="connsiteX5" fmla="*/ 3636570 w 6813338"/>
              <a:gd name="connsiteY5" fmla="*/ 229901 h 919603"/>
              <a:gd name="connsiteX6" fmla="*/ 3521619 w 6813338"/>
              <a:gd name="connsiteY6" fmla="*/ 229901 h 919603"/>
              <a:gd name="connsiteX7" fmla="*/ 3521619 w 6813338"/>
              <a:gd name="connsiteY7" fmla="*/ 322073 h 919603"/>
              <a:gd name="connsiteX8" fmla="*/ 6813338 w 6813338"/>
              <a:gd name="connsiteY8" fmla="*/ 322073 h 919603"/>
              <a:gd name="connsiteX9" fmla="*/ 6813338 w 6813338"/>
              <a:gd name="connsiteY9" fmla="*/ 919603 h 919603"/>
              <a:gd name="connsiteX10" fmla="*/ 0 w 6813338"/>
              <a:gd name="connsiteY10" fmla="*/ 919603 h 919603"/>
              <a:gd name="connsiteX11" fmla="*/ 0 w 6813338"/>
              <a:gd name="connsiteY11" fmla="*/ 322073 h 91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3338" h="919603">
                <a:moveTo>
                  <a:pt x="6813338" y="597530"/>
                </a:moveTo>
                <a:lnTo>
                  <a:pt x="3521619" y="597530"/>
                </a:lnTo>
                <a:lnTo>
                  <a:pt x="3521619" y="689702"/>
                </a:lnTo>
                <a:lnTo>
                  <a:pt x="3636570" y="689702"/>
                </a:lnTo>
                <a:lnTo>
                  <a:pt x="3406669" y="919602"/>
                </a:lnTo>
                <a:lnTo>
                  <a:pt x="3176768" y="689702"/>
                </a:lnTo>
                <a:lnTo>
                  <a:pt x="3291719" y="689702"/>
                </a:lnTo>
                <a:lnTo>
                  <a:pt x="3291719" y="597530"/>
                </a:lnTo>
                <a:lnTo>
                  <a:pt x="0" y="597530"/>
                </a:lnTo>
                <a:lnTo>
                  <a:pt x="0" y="1"/>
                </a:lnTo>
                <a:lnTo>
                  <a:pt x="6813338" y="1"/>
                </a:lnTo>
                <a:lnTo>
                  <a:pt x="6813338" y="597530"/>
                </a:lnTo>
                <a:close/>
              </a:path>
            </a:pathLst>
          </a:custGeom>
        </p:spPr>
        <p:style>
          <a:lnRef idx="2">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txBody>
          <a:bodyPr spcFirstLastPara="0" vert="horz" wrap="square" lIns="156463" tIns="156465" rIns="156464" bIns="478537" numCol="1" spcCol="1270" anchor="ctr" anchorCtr="0">
            <a:noAutofit/>
          </a:bodyPr>
          <a:lstStyle/>
          <a:p>
            <a:pPr marL="0" lvl="0" indent="0" defTabSz="977900">
              <a:lnSpc>
                <a:spcPct val="90000"/>
              </a:lnSpc>
              <a:spcBef>
                <a:spcPct val="0"/>
              </a:spcBef>
              <a:spcAft>
                <a:spcPct val="35000"/>
              </a:spcAft>
              <a:buNone/>
            </a:pPr>
            <a:r>
              <a:rPr lang="en-GB" sz="2200" b="1" kern="1200">
                <a:solidFill>
                  <a:srgbClr val="002060"/>
                </a:solidFill>
                <a:latin typeface="Arial" panose="020B0604020202020204" pitchFamily="34" charset="0"/>
                <a:cs typeface="Arial" panose="020B0604020202020204" pitchFamily="34" charset="0"/>
              </a:rPr>
              <a:t>Bước 3: </a:t>
            </a:r>
            <a:r>
              <a:rPr lang="en-GB" sz="2200" kern="1200">
                <a:solidFill>
                  <a:srgbClr val="002060"/>
                </a:solidFill>
                <a:latin typeface="Arial" panose="020B0604020202020204" pitchFamily="34" charset="0"/>
                <a:cs typeface="Arial" panose="020B0604020202020204" pitchFamily="34" charset="0"/>
              </a:rPr>
              <a:t>Tiền xử lý và làm sạch dữ liệu</a:t>
            </a:r>
            <a:endParaRPr lang="en-US" sz="2200" kern="1200">
              <a:solidFill>
                <a:srgbClr val="002060"/>
              </a:solidFill>
              <a:latin typeface="Arial" panose="020B0604020202020204"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D1DD7778-818E-C212-D192-61D1E3890A4C}"/>
              </a:ext>
            </a:extLst>
          </p:cNvPr>
          <p:cNvSpPr/>
          <p:nvPr/>
        </p:nvSpPr>
        <p:spPr>
          <a:xfrm>
            <a:off x="5522026" y="3048654"/>
            <a:ext cx="6372006" cy="929580"/>
          </a:xfrm>
          <a:custGeom>
            <a:avLst/>
            <a:gdLst>
              <a:gd name="connsiteX0" fmla="*/ 0 w 6813338"/>
              <a:gd name="connsiteY0" fmla="*/ 322073 h 919603"/>
              <a:gd name="connsiteX1" fmla="*/ 3291719 w 6813338"/>
              <a:gd name="connsiteY1" fmla="*/ 322073 h 919603"/>
              <a:gd name="connsiteX2" fmla="*/ 3291719 w 6813338"/>
              <a:gd name="connsiteY2" fmla="*/ 229901 h 919603"/>
              <a:gd name="connsiteX3" fmla="*/ 3176768 w 6813338"/>
              <a:gd name="connsiteY3" fmla="*/ 229901 h 919603"/>
              <a:gd name="connsiteX4" fmla="*/ 3406669 w 6813338"/>
              <a:gd name="connsiteY4" fmla="*/ 0 h 919603"/>
              <a:gd name="connsiteX5" fmla="*/ 3636570 w 6813338"/>
              <a:gd name="connsiteY5" fmla="*/ 229901 h 919603"/>
              <a:gd name="connsiteX6" fmla="*/ 3521619 w 6813338"/>
              <a:gd name="connsiteY6" fmla="*/ 229901 h 919603"/>
              <a:gd name="connsiteX7" fmla="*/ 3521619 w 6813338"/>
              <a:gd name="connsiteY7" fmla="*/ 322073 h 919603"/>
              <a:gd name="connsiteX8" fmla="*/ 6813338 w 6813338"/>
              <a:gd name="connsiteY8" fmla="*/ 322073 h 919603"/>
              <a:gd name="connsiteX9" fmla="*/ 6813338 w 6813338"/>
              <a:gd name="connsiteY9" fmla="*/ 919603 h 919603"/>
              <a:gd name="connsiteX10" fmla="*/ 0 w 6813338"/>
              <a:gd name="connsiteY10" fmla="*/ 919603 h 919603"/>
              <a:gd name="connsiteX11" fmla="*/ 0 w 6813338"/>
              <a:gd name="connsiteY11" fmla="*/ 322073 h 91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3338" h="919603">
                <a:moveTo>
                  <a:pt x="6813338" y="597530"/>
                </a:moveTo>
                <a:lnTo>
                  <a:pt x="3521619" y="597530"/>
                </a:lnTo>
                <a:lnTo>
                  <a:pt x="3521619" y="689702"/>
                </a:lnTo>
                <a:lnTo>
                  <a:pt x="3636570" y="689702"/>
                </a:lnTo>
                <a:lnTo>
                  <a:pt x="3406669" y="919602"/>
                </a:lnTo>
                <a:lnTo>
                  <a:pt x="3176768" y="689702"/>
                </a:lnTo>
                <a:lnTo>
                  <a:pt x="3291719" y="689702"/>
                </a:lnTo>
                <a:lnTo>
                  <a:pt x="3291719" y="597530"/>
                </a:lnTo>
                <a:lnTo>
                  <a:pt x="0" y="597530"/>
                </a:lnTo>
                <a:lnTo>
                  <a:pt x="0" y="1"/>
                </a:lnTo>
                <a:lnTo>
                  <a:pt x="6813338" y="1"/>
                </a:lnTo>
                <a:lnTo>
                  <a:pt x="6813338" y="597530"/>
                </a:lnTo>
                <a:close/>
              </a:path>
            </a:pathLst>
          </a:custGeom>
        </p:spPr>
        <p:style>
          <a:lnRef idx="2">
            <a:schemeClr val="lt1">
              <a:hueOff val="0"/>
              <a:satOff val="0"/>
              <a:lumOff val="0"/>
              <a:alphaOff val="0"/>
            </a:schemeClr>
          </a:lnRef>
          <a:fillRef idx="1">
            <a:schemeClr val="accent4">
              <a:hueOff val="7350668"/>
              <a:satOff val="-30583"/>
              <a:lumOff val="7206"/>
              <a:alphaOff val="0"/>
            </a:schemeClr>
          </a:fillRef>
          <a:effectRef idx="0">
            <a:schemeClr val="accent4">
              <a:hueOff val="7350668"/>
              <a:satOff val="-30583"/>
              <a:lumOff val="7206"/>
              <a:alphaOff val="0"/>
            </a:schemeClr>
          </a:effectRef>
          <a:fontRef idx="minor">
            <a:schemeClr val="lt1"/>
          </a:fontRef>
        </p:style>
        <p:txBody>
          <a:bodyPr spcFirstLastPara="0" vert="horz" wrap="square" lIns="156463" tIns="156465" rIns="156464" bIns="478538" numCol="1" spcCol="1270" anchor="ctr" anchorCtr="0">
            <a:noAutofit/>
          </a:bodyPr>
          <a:lstStyle/>
          <a:p>
            <a:pPr marL="0" lvl="0" indent="0" defTabSz="977900">
              <a:lnSpc>
                <a:spcPct val="90000"/>
              </a:lnSpc>
              <a:spcBef>
                <a:spcPct val="0"/>
              </a:spcBef>
              <a:spcAft>
                <a:spcPct val="35000"/>
              </a:spcAft>
              <a:buNone/>
            </a:pPr>
            <a:r>
              <a:rPr lang="en-GB" sz="2200" b="1" kern="1200">
                <a:solidFill>
                  <a:srgbClr val="002060"/>
                </a:solidFill>
                <a:latin typeface="Arial" panose="020B0604020202020204" pitchFamily="34" charset="0"/>
                <a:cs typeface="Arial" panose="020B0604020202020204" pitchFamily="34" charset="0"/>
              </a:rPr>
              <a:t>Bước 2: </a:t>
            </a:r>
            <a:r>
              <a:rPr lang="en-GB" sz="2200" kern="1200">
                <a:solidFill>
                  <a:srgbClr val="002060"/>
                </a:solidFill>
                <a:latin typeface="Arial" panose="020B0604020202020204" pitchFamily="34" charset="0"/>
                <a:cs typeface="Arial" panose="020B0604020202020204" pitchFamily="34" charset="0"/>
              </a:rPr>
              <a:t>Thu thập dữ liệu</a:t>
            </a:r>
            <a:endParaRPr lang="en-US" sz="2200" kern="1200">
              <a:solidFill>
                <a:srgbClr val="002060"/>
              </a:solidFill>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7DB5D500-8B14-0F19-7E7A-CC07CCB44BF0}"/>
              </a:ext>
            </a:extLst>
          </p:cNvPr>
          <p:cNvSpPr/>
          <p:nvPr/>
        </p:nvSpPr>
        <p:spPr>
          <a:xfrm>
            <a:off x="5522026" y="2135991"/>
            <a:ext cx="6372006" cy="929580"/>
          </a:xfrm>
          <a:custGeom>
            <a:avLst/>
            <a:gdLst>
              <a:gd name="connsiteX0" fmla="*/ 0 w 6813338"/>
              <a:gd name="connsiteY0" fmla="*/ 322073 h 919603"/>
              <a:gd name="connsiteX1" fmla="*/ 3291719 w 6813338"/>
              <a:gd name="connsiteY1" fmla="*/ 322073 h 919603"/>
              <a:gd name="connsiteX2" fmla="*/ 3291719 w 6813338"/>
              <a:gd name="connsiteY2" fmla="*/ 229901 h 919603"/>
              <a:gd name="connsiteX3" fmla="*/ 3176768 w 6813338"/>
              <a:gd name="connsiteY3" fmla="*/ 229901 h 919603"/>
              <a:gd name="connsiteX4" fmla="*/ 3406669 w 6813338"/>
              <a:gd name="connsiteY4" fmla="*/ 0 h 919603"/>
              <a:gd name="connsiteX5" fmla="*/ 3636570 w 6813338"/>
              <a:gd name="connsiteY5" fmla="*/ 229901 h 919603"/>
              <a:gd name="connsiteX6" fmla="*/ 3521619 w 6813338"/>
              <a:gd name="connsiteY6" fmla="*/ 229901 h 919603"/>
              <a:gd name="connsiteX7" fmla="*/ 3521619 w 6813338"/>
              <a:gd name="connsiteY7" fmla="*/ 322073 h 919603"/>
              <a:gd name="connsiteX8" fmla="*/ 6813338 w 6813338"/>
              <a:gd name="connsiteY8" fmla="*/ 322073 h 919603"/>
              <a:gd name="connsiteX9" fmla="*/ 6813338 w 6813338"/>
              <a:gd name="connsiteY9" fmla="*/ 919603 h 919603"/>
              <a:gd name="connsiteX10" fmla="*/ 0 w 6813338"/>
              <a:gd name="connsiteY10" fmla="*/ 919603 h 919603"/>
              <a:gd name="connsiteX11" fmla="*/ 0 w 6813338"/>
              <a:gd name="connsiteY11" fmla="*/ 322073 h 91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3338" h="919603">
                <a:moveTo>
                  <a:pt x="6813338" y="597530"/>
                </a:moveTo>
                <a:lnTo>
                  <a:pt x="3521619" y="597530"/>
                </a:lnTo>
                <a:lnTo>
                  <a:pt x="3521619" y="689702"/>
                </a:lnTo>
                <a:lnTo>
                  <a:pt x="3636570" y="689702"/>
                </a:lnTo>
                <a:lnTo>
                  <a:pt x="3406669" y="919602"/>
                </a:lnTo>
                <a:lnTo>
                  <a:pt x="3176768" y="689702"/>
                </a:lnTo>
                <a:lnTo>
                  <a:pt x="3291719" y="689702"/>
                </a:lnTo>
                <a:lnTo>
                  <a:pt x="3291719" y="597530"/>
                </a:lnTo>
                <a:lnTo>
                  <a:pt x="0" y="597530"/>
                </a:lnTo>
                <a:lnTo>
                  <a:pt x="0" y="1"/>
                </a:lnTo>
                <a:lnTo>
                  <a:pt x="6813338" y="1"/>
                </a:lnTo>
                <a:lnTo>
                  <a:pt x="6813338" y="597530"/>
                </a:lnTo>
                <a:close/>
              </a:path>
            </a:pathLst>
          </a:custGeom>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56463" tIns="156465" rIns="156464" bIns="478538" numCol="1" spcCol="1270" anchor="ctr" anchorCtr="0">
            <a:noAutofit/>
          </a:bodyPr>
          <a:lstStyle/>
          <a:p>
            <a:pPr marL="0" lvl="0" indent="0" defTabSz="977900">
              <a:lnSpc>
                <a:spcPct val="90000"/>
              </a:lnSpc>
              <a:spcBef>
                <a:spcPct val="0"/>
              </a:spcBef>
              <a:spcAft>
                <a:spcPct val="35000"/>
              </a:spcAft>
              <a:buNone/>
            </a:pPr>
            <a:r>
              <a:rPr lang="en-GB" sz="2200" b="1" kern="1200">
                <a:solidFill>
                  <a:srgbClr val="002060"/>
                </a:solidFill>
                <a:latin typeface="Arial" panose="020B0604020202020204" pitchFamily="34" charset="0"/>
                <a:cs typeface="Arial" panose="020B0604020202020204" pitchFamily="34" charset="0"/>
              </a:rPr>
              <a:t>Bước 1: </a:t>
            </a:r>
            <a:r>
              <a:rPr lang="en-GB" sz="2200" kern="1200">
                <a:solidFill>
                  <a:srgbClr val="002060"/>
                </a:solidFill>
                <a:latin typeface="Arial" panose="020B0604020202020204" pitchFamily="34" charset="0"/>
                <a:cs typeface="Arial" panose="020B0604020202020204" pitchFamily="34" charset="0"/>
              </a:rPr>
              <a:t>Xác định mục tiêu, yêu cầu</a:t>
            </a:r>
            <a:endParaRPr lang="en-US" sz="2200" kern="1200">
              <a:solidFill>
                <a:srgbClr val="002060"/>
              </a:solidFill>
              <a:latin typeface="Arial" panose="020B0604020202020204" pitchFamily="34" charset="0"/>
              <a:cs typeface="Arial" panose="020B0604020202020204" pitchFamily="34" charset="0"/>
            </a:endParaRPr>
          </a:p>
        </p:txBody>
      </p:sp>
      <p:pic>
        <p:nvPicPr>
          <p:cNvPr id="3074" name="Picture 2" descr="Journey From Raw Data To Actionable Insights | DataCaptive Blog">
            <a:extLst>
              <a:ext uri="{FF2B5EF4-FFF2-40B4-BE49-F238E27FC236}">
                <a16:creationId xmlns:a16="http://schemas.microsoft.com/office/drawing/2014/main" id="{53297614-F969-AF8A-7E14-D56D87C1C1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15" b="15546"/>
          <a:stretch/>
        </p:blipFill>
        <p:spPr bwMode="auto">
          <a:xfrm>
            <a:off x="403762" y="3182586"/>
            <a:ext cx="4892634" cy="210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41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down)">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04ff05d-9599-4e31-b355-014279dfd47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FD46DA94714AF4B9C63EC7B3C0C43BA" ma:contentTypeVersion="15" ma:contentTypeDescription="Create a new document." ma:contentTypeScope="" ma:versionID="39394a0c5523eb2997e2c15e365d83f1">
  <xsd:schema xmlns:xsd="http://www.w3.org/2001/XMLSchema" xmlns:xs="http://www.w3.org/2001/XMLSchema" xmlns:p="http://schemas.microsoft.com/office/2006/metadata/properties" xmlns:ns3="d04ff05d-9599-4e31-b355-014279dfd473" xmlns:ns4="1b8d8cb4-0f37-4707-8a6f-e615061d01d7" targetNamespace="http://schemas.microsoft.com/office/2006/metadata/properties" ma:root="true" ma:fieldsID="ef9a52dae67d7645916949545ae5121a" ns3:_="" ns4:_="">
    <xsd:import namespace="d04ff05d-9599-4e31-b355-014279dfd473"/>
    <xsd:import namespace="1b8d8cb4-0f37-4707-8a6f-e615061d01d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4ff05d-9599-4e31-b355-014279dfd4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8d8cb4-0f37-4707-8a6f-e615061d01d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FF8953-1D23-4D4F-9790-9839DC83A7B3}">
  <ds:schemaRefs>
    <ds:schemaRef ds:uri="http://schemas.microsoft.com/office/2006/documentManagement/types"/>
    <ds:schemaRef ds:uri="http://purl.org/dc/elements/1.1/"/>
    <ds:schemaRef ds:uri="http://schemas.microsoft.com/office/2006/metadata/properties"/>
    <ds:schemaRef ds:uri="http://purl.org/dc/dcmitype/"/>
    <ds:schemaRef ds:uri="http://www.w3.org/XML/1998/namespace"/>
    <ds:schemaRef ds:uri="http://purl.org/dc/terms/"/>
    <ds:schemaRef ds:uri="http://schemas.microsoft.com/office/infopath/2007/PartnerControls"/>
    <ds:schemaRef ds:uri="http://schemas.openxmlformats.org/package/2006/metadata/core-properties"/>
    <ds:schemaRef ds:uri="1b8d8cb4-0f37-4707-8a6f-e615061d01d7"/>
    <ds:schemaRef ds:uri="d04ff05d-9599-4e31-b355-014279dfd473"/>
  </ds:schemaRefs>
</ds:datastoreItem>
</file>

<file path=customXml/itemProps2.xml><?xml version="1.0" encoding="utf-8"?>
<ds:datastoreItem xmlns:ds="http://schemas.openxmlformats.org/officeDocument/2006/customXml" ds:itemID="{63093416-9C4E-4B8F-9636-C8FC0865AFDB}">
  <ds:schemaRefs>
    <ds:schemaRef ds:uri="1b8d8cb4-0f37-4707-8a6f-e615061d01d7"/>
    <ds:schemaRef ds:uri="d04ff05d-9599-4e31-b355-014279dfd4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B7C2739-65D3-47F9-A2A3-409E1A3384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1156</TotalTime>
  <Words>1602</Words>
  <Application>Microsoft Macintosh PowerPoint</Application>
  <PresentationFormat>Widescreen</PresentationFormat>
  <Paragraphs>224</Paragraphs>
  <Slides>34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Tahoma</vt:lpstr>
      <vt:lpstr>Times New Roman</vt:lpstr>
      <vt:lpstr>Wingdings</vt:lpstr>
      <vt:lpstr>Office Theme</vt:lpstr>
      <vt:lpstr>TRƯỜNG ĐẠI HỌC MỎ - ĐỊA CHẤT KHOA CÔNG NGHỆ THÔNG TIN</vt:lpstr>
      <vt:lpstr>Nội dung trình bày</vt:lpstr>
      <vt:lpstr>Nội dung trình bày</vt:lpstr>
      <vt:lpstr>1. Giới thiệu chung về đề tài</vt:lpstr>
      <vt:lpstr>1. Giới thiệu chung về đề tài</vt:lpstr>
      <vt:lpstr>1. Giới thiệu chung về đề tài</vt:lpstr>
      <vt:lpstr>Nội dung trình bày</vt:lpstr>
      <vt:lpstr>2. Tổng quan về phân tích dữ liệu</vt:lpstr>
      <vt:lpstr>2. Tổng quan về phân tích dữ liệu</vt:lpstr>
      <vt:lpstr>Nội dung trình bày</vt:lpstr>
      <vt:lpstr>3. Mô tả bài toán và tập dữ liệu</vt:lpstr>
      <vt:lpstr>3. Mô tả bài toán và tập dữ liệu</vt:lpstr>
      <vt:lpstr>3. Mô tả bài toán và tập dữ liệu</vt:lpstr>
      <vt:lpstr>Nội dung trình bày</vt:lpstr>
      <vt:lpstr>4. Công cụ và môi trường thực hiện</vt:lpstr>
      <vt:lpstr>4. Công cụ và môi trường thực hiện</vt:lpstr>
      <vt:lpstr>Nội dung trình bày</vt:lpstr>
      <vt:lpstr>5. Phân tích tập dữ liệu HeartDisease</vt:lpstr>
      <vt:lpstr>5. Phân tích tập dữ liệu HeartDisease</vt:lpstr>
      <vt:lpstr>5. Phân tích tập dữ liệu HeartDisease</vt:lpstr>
      <vt:lpstr>5. Phân tích tập dữ liệu HeartDisease</vt:lpstr>
      <vt:lpstr>5. Phân tích tập dữ liệu HeartDisease</vt:lpstr>
      <vt:lpstr>4. Phân tích tập dữ liệu HeartDisease</vt:lpstr>
      <vt:lpstr>4. Phân tích tập dữ liệu HeartDisease</vt:lpstr>
      <vt:lpstr>4. Phân tích tập dữ liệu HeartDisease</vt:lpstr>
      <vt:lpstr>4. Phân tích tập dữ liệu HeartDisease</vt:lpstr>
      <vt:lpstr>4. Phân tích tập dữ liệu HeartDisease</vt:lpstr>
      <vt:lpstr>4. Phân tích tập dữ liệu HeartDisease</vt:lpstr>
      <vt:lpstr>4. Phân tích tập dữ liệu HeartDisease</vt:lpstr>
      <vt:lpstr>4. Phân tích tập dữ liệu HeartDisease</vt:lpstr>
      <vt:lpstr>4. Phân tích tập dữ liệu HeartDisease</vt:lpstr>
      <vt:lpstr>5. Đánh giá chung</vt:lpstr>
      <vt:lpstr>Kết luận</vt:lpstr>
      <vt:lpstr>Trường Đại học Mỏ - Địa chất Khoa Công nghệ thông tin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MỎ - ĐỊA CHẤT KHOA CÔNG NGHỆ THÔNG TIN</dc:title>
  <dc:creator>NGUYỄN VĂN HUY</dc:creator>
  <cp:lastModifiedBy>Dang Van Nam</cp:lastModifiedBy>
  <cp:revision>12</cp:revision>
  <dcterms:created xsi:type="dcterms:W3CDTF">2023-03-20T21:04:58Z</dcterms:created>
  <dcterms:modified xsi:type="dcterms:W3CDTF">2023-06-07T02:10:21Z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0x0101005FD46DA94714AF4B9C63EC7B3C0C43BA</vt:lpwstr>
  </property>
</Properties>
</file>